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2" r:id="rId3"/>
    <p:sldId id="264" r:id="rId4"/>
    <p:sldId id="265" r:id="rId5"/>
    <p:sldId id="278" r:id="rId6"/>
    <p:sldId id="266" r:id="rId7"/>
    <p:sldId id="280" r:id="rId8"/>
    <p:sldId id="283" r:id="rId9"/>
    <p:sldId id="258" r:id="rId10"/>
    <p:sldId id="259" r:id="rId11"/>
    <p:sldId id="282" r:id="rId12"/>
    <p:sldId id="272" r:id="rId13"/>
    <p:sldId id="281" r:id="rId14"/>
    <p:sldId id="274" r:id="rId15"/>
    <p:sldId id="279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1"/>
    <p:restoredTop sz="95909"/>
  </p:normalViewPr>
  <p:slideViewPr>
    <p:cSldViewPr snapToGrid="0" snapToObjects="1">
      <p:cViewPr varScale="1">
        <p:scale>
          <a:sx n="94" d="100"/>
          <a:sy n="94" d="100"/>
        </p:scale>
        <p:origin x="23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5DD8066-ABC3-8242-B727-5B0CD2720969}" type="datetimeFigureOut">
              <a:rPr lang="en-US" smtClean="0"/>
              <a:t>4/18/20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F9B73C7-35FC-C242-9515-9454ED4AF7F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8066-ABC3-8242-B727-5B0CD2720969}" type="datetimeFigureOut">
              <a:rPr lang="en-US" smtClean="0"/>
              <a:t>4/18/20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73C7-35FC-C242-9515-9454ED4AF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8066-ABC3-8242-B727-5B0CD2720969}" type="datetimeFigureOut">
              <a:rPr lang="en-US" smtClean="0"/>
              <a:t>4/18/20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73C7-35FC-C242-9515-9454ED4AF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8066-ABC3-8242-B727-5B0CD2720969}" type="datetimeFigureOut">
              <a:rPr lang="en-US" smtClean="0"/>
              <a:t>4/18/20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73C7-35FC-C242-9515-9454ED4AF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8066-ABC3-8242-B727-5B0CD2720969}" type="datetimeFigureOut">
              <a:rPr lang="en-US" smtClean="0"/>
              <a:t>4/18/20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73C7-35FC-C242-9515-9454ED4AF7F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8066-ABC3-8242-B727-5B0CD2720969}" type="datetimeFigureOut">
              <a:rPr lang="en-US" smtClean="0"/>
              <a:t>4/18/20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73C7-35FC-C242-9515-9454ED4AF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8066-ABC3-8242-B727-5B0CD2720969}" type="datetimeFigureOut">
              <a:rPr lang="en-US" smtClean="0"/>
              <a:t>4/18/20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73C7-35FC-C242-9515-9454ED4AF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8066-ABC3-8242-B727-5B0CD2720969}" type="datetimeFigureOut">
              <a:rPr lang="en-US" smtClean="0"/>
              <a:t>4/18/20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73C7-35FC-C242-9515-9454ED4AF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8066-ABC3-8242-B727-5B0CD2720969}" type="datetimeFigureOut">
              <a:rPr lang="en-US" smtClean="0"/>
              <a:t>4/18/20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73C7-35FC-C242-9515-9454ED4AF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8066-ABC3-8242-B727-5B0CD2720969}" type="datetimeFigureOut">
              <a:rPr lang="en-US" smtClean="0"/>
              <a:t>4/18/20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73C7-35FC-C242-9515-9454ED4AF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8066-ABC3-8242-B727-5B0CD2720969}" type="datetimeFigureOut">
              <a:rPr lang="en-US" smtClean="0"/>
              <a:t>4/18/20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B73C7-35FC-C242-9515-9454ED4AF7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5DD8066-ABC3-8242-B727-5B0CD2720969}" type="datetimeFigureOut">
              <a:rPr lang="en-US" smtClean="0"/>
              <a:t>4/18/20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F9B73C7-35FC-C242-9515-9454ED4A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7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dsjc@nagps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nap.edu/catalog/24994/sexual-harassment-of-women-climate-culture-and-consequences-in-academi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neb.org/blog/2019/06/19/editorials/addressing-the-issue-of-food-insecurity-on-college-campuse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data-center/student/loan-forgiveness/pslf-data" TargetMode="External"/><Relationship Id="rId2" Type="http://schemas.openxmlformats.org/officeDocument/2006/relationships/hyperlink" Target="https://wcer.wisc.edu/docs/working-papers/Working_Paper_No_2018_9V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enet.edu/Research-Insights/Pages/American-College-President-Study.aspx" TargetMode="External"/><Relationship Id="rId2" Type="http://schemas.openxmlformats.org/officeDocument/2006/relationships/hyperlink" Target="https://www.nature.com/articles/nbt.408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908636" cy="4041648"/>
          </a:xfrm>
        </p:spPr>
        <p:txBody>
          <a:bodyPr/>
          <a:lstStyle/>
          <a:p>
            <a:r>
              <a:rPr lang="en-US" dirty="0"/>
              <a:t>Social Justice Advocacy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Gwen </a:t>
            </a:r>
            <a:r>
              <a:rPr lang="en-US" dirty="0" err="1"/>
              <a:t>Chodur</a:t>
            </a:r>
            <a:r>
              <a:rPr lang="en-US" dirty="0"/>
              <a:t>, MSPH RDN</a:t>
            </a:r>
          </a:p>
          <a:p>
            <a:r>
              <a:rPr lang="en-US" dirty="0"/>
              <a:t>Director of Social Justice Concerns &amp; Advocacy Chair, NAGPS</a:t>
            </a:r>
          </a:p>
          <a:p>
            <a:r>
              <a:rPr lang="en-US" dirty="0"/>
              <a:t>External Vice-President, UC Davis GSA</a:t>
            </a:r>
          </a:p>
        </p:txBody>
      </p:sp>
    </p:spTree>
    <p:extLst>
      <p:ext uri="{BB962C8B-B14F-4D97-AF65-F5344CB8AC3E}">
        <p14:creationId xmlns:p14="http://schemas.microsoft.com/office/powerpoint/2010/main" val="157515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effective public comment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and clearly identify what aspects of the proposed policy you are commenting on – include citation from the Federal Register with page number at a minimum</a:t>
            </a:r>
          </a:p>
          <a:p>
            <a:r>
              <a:rPr lang="en-US" dirty="0"/>
              <a:t>Comments do not need to address every issue</a:t>
            </a:r>
          </a:p>
          <a:p>
            <a:r>
              <a:rPr lang="en-US" dirty="0"/>
              <a:t>Most effective comments employ sound science and reasoning – support your position with quantitative or qualitative data if possible</a:t>
            </a:r>
          </a:p>
          <a:p>
            <a:pPr lvl="1"/>
            <a:r>
              <a:rPr lang="en-US" dirty="0"/>
              <a:t>Not all comments are weighted equally – form letters are not effective.</a:t>
            </a:r>
          </a:p>
          <a:p>
            <a:pPr lvl="1"/>
            <a:r>
              <a:rPr lang="en-US" dirty="0"/>
              <a:t>Identify credentials and use citations!</a:t>
            </a:r>
          </a:p>
          <a:p>
            <a:r>
              <a:rPr lang="en-US" dirty="0"/>
              <a:t>Suggest alternatives to positions with which you disagree </a:t>
            </a:r>
          </a:p>
          <a:p>
            <a:r>
              <a:rPr lang="en-US" dirty="0"/>
              <a:t>Discuss the pros and cons of your position and address them</a:t>
            </a:r>
          </a:p>
        </p:txBody>
      </p:sp>
    </p:spTree>
    <p:extLst>
      <p:ext uri="{BB962C8B-B14F-4D97-AF65-F5344CB8AC3E}">
        <p14:creationId xmlns:p14="http://schemas.microsoft.com/office/powerpoint/2010/main" val="828244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Aspects to Public Comment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Comment period closes at 11:59 Eastern, so you should plan to submit comments well in advance</a:t>
            </a:r>
          </a:p>
          <a:p>
            <a:r>
              <a:rPr lang="en-US" dirty="0"/>
              <a:t>Keep a copy of your comments in a separate word file</a:t>
            </a:r>
          </a:p>
          <a:p>
            <a:r>
              <a:rPr lang="en-US" dirty="0"/>
              <a:t>It is recommended to use a specific naming convention for file attachments (and you should refer to them in this way within your comment)</a:t>
            </a:r>
          </a:p>
          <a:p>
            <a:pPr lvl="1"/>
            <a:r>
              <a:rPr lang="en-US" dirty="0"/>
              <a:t>Attachment1_ &lt;File name&gt;</a:t>
            </a:r>
          </a:p>
          <a:p>
            <a:pPr lvl="1"/>
            <a:r>
              <a:rPr lang="en-US" dirty="0"/>
              <a:t>Attachment2_ &lt;File name&gt;</a:t>
            </a:r>
          </a:p>
        </p:txBody>
      </p:sp>
    </p:spTree>
    <p:extLst>
      <p:ext uri="{BB962C8B-B14F-4D97-AF65-F5344CB8AC3E}">
        <p14:creationId xmlns:p14="http://schemas.microsoft.com/office/powerpoint/2010/main" val="2138272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Justice Advocacy on Campus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5818550" cy="4351337"/>
          </a:xfrm>
        </p:spPr>
        <p:txBody>
          <a:bodyPr/>
          <a:lstStyle/>
          <a:p>
            <a:r>
              <a:rPr lang="en-US" dirty="0"/>
              <a:t>Identify an issue</a:t>
            </a:r>
          </a:p>
          <a:p>
            <a:r>
              <a:rPr lang="en-US" dirty="0"/>
              <a:t>Build coalitions</a:t>
            </a:r>
          </a:p>
          <a:p>
            <a:r>
              <a:rPr lang="en-US" dirty="0"/>
              <a:t>Think about possible solutions</a:t>
            </a:r>
          </a:p>
          <a:p>
            <a:r>
              <a:rPr lang="en-US" dirty="0"/>
              <a:t>Build an ask</a:t>
            </a:r>
          </a:p>
          <a:p>
            <a:r>
              <a:rPr lang="en-US" dirty="0"/>
              <a:t>Make sure your ask is:</a:t>
            </a:r>
          </a:p>
          <a:p>
            <a:pPr lvl="1"/>
            <a:r>
              <a:rPr lang="en-US" dirty="0"/>
              <a:t>Actionable</a:t>
            </a:r>
          </a:p>
          <a:p>
            <a:pPr lvl="1"/>
            <a:r>
              <a:rPr lang="en-US" dirty="0"/>
              <a:t>Realistic</a:t>
            </a:r>
          </a:p>
          <a:p>
            <a:pPr lvl="1"/>
            <a:r>
              <a:rPr lang="en-US" dirty="0"/>
              <a:t>Addressing the issue</a:t>
            </a:r>
          </a:p>
          <a:p>
            <a:pPr lvl="1"/>
            <a:r>
              <a:rPr lang="en-US" dirty="0"/>
              <a:t>Delivered to the right people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3921" y="1691322"/>
            <a:ext cx="5531842" cy="3707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221" y="4378539"/>
            <a:ext cx="2797779" cy="234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89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Successes of Student Advocacy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300" y="1851331"/>
            <a:ext cx="5745892" cy="20218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4991" y="3195037"/>
            <a:ext cx="8902700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5503" y="4871437"/>
            <a:ext cx="7706497" cy="204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63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Advocacy and Leadership in the Midst of a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180" y="1927655"/>
            <a:ext cx="7153079" cy="4351337"/>
          </a:xfrm>
        </p:spPr>
        <p:txBody>
          <a:bodyPr/>
          <a:lstStyle/>
          <a:p>
            <a:r>
              <a:rPr lang="en-US" dirty="0"/>
              <a:t>COVID-19 crisis has demonstrated the </a:t>
            </a:r>
            <a:r>
              <a:rPr lang="en-US" dirty="0" err="1"/>
              <a:t>precarity</a:t>
            </a:r>
            <a:r>
              <a:rPr lang="en-US" dirty="0"/>
              <a:t> of graduate and professional students </a:t>
            </a:r>
          </a:p>
          <a:p>
            <a:r>
              <a:rPr lang="en-US" dirty="0"/>
              <a:t>Strongly encourage you all to step up: reach out to your admin and representatives to make sure that we are part of the conversation</a:t>
            </a:r>
          </a:p>
          <a:p>
            <a:r>
              <a:rPr lang="en-US" dirty="0"/>
              <a:t>Think about immediate needs, but also medium to long term needs that may arise among students on your campus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193" y="3796655"/>
            <a:ext cx="4190884" cy="28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09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E2C9A28-62F4-204D-9C6D-E6341F2EC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1123" y="0"/>
            <a:ext cx="6180877" cy="435133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17" y="1691322"/>
            <a:ext cx="4749251" cy="47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8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hlinkClick r:id="rId2"/>
              </a:rPr>
              <a:t>dsjc@nagps.org</a:t>
            </a:r>
            <a:endParaRPr lang="en-US" dirty="0"/>
          </a:p>
          <a:p>
            <a:r>
              <a:rPr lang="en-US" dirty="0" err="1"/>
              <a:t>gmchodur@ucdavis.edu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3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Justice Issues Impacting Graduate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Gender Discrimination</a:t>
            </a:r>
          </a:p>
          <a:p>
            <a:r>
              <a:rPr lang="en-US" sz="2400" dirty="0"/>
              <a:t>Basic Needs Insecurities</a:t>
            </a:r>
          </a:p>
          <a:p>
            <a:r>
              <a:rPr lang="en-US" sz="2400" dirty="0"/>
              <a:t>Student Debt</a:t>
            </a:r>
          </a:p>
          <a:p>
            <a:r>
              <a:rPr lang="en-US" sz="2400" dirty="0"/>
              <a:t>Mental Health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056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Discrimination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6955371" cy="4351337"/>
          </a:xfrm>
        </p:spPr>
        <p:txBody>
          <a:bodyPr>
            <a:normAutofit/>
          </a:bodyPr>
          <a:lstStyle/>
          <a:p>
            <a:r>
              <a:rPr lang="en-US" dirty="0"/>
              <a:t>As many as 50% of graduate students in science, engineering, and medicine have experienced sexual harassment</a:t>
            </a:r>
            <a:r>
              <a:rPr lang="en-US" dirty="0">
                <a:hlinkClick r:id="rId2"/>
              </a:rPr>
              <a:t>*</a:t>
            </a:r>
            <a:endParaRPr lang="en-US" dirty="0"/>
          </a:p>
          <a:p>
            <a:pPr lvl="1"/>
            <a:r>
              <a:rPr lang="en-US" dirty="0"/>
              <a:t>Racial and sexual minorities are most vulnerable</a:t>
            </a:r>
          </a:p>
          <a:p>
            <a:r>
              <a:rPr lang="en-US" dirty="0"/>
              <a:t>NASEM and professional societies have begun to frame gender discrimination in terms of research integrity and professional ethics</a:t>
            </a:r>
          </a:p>
          <a:p>
            <a:r>
              <a:rPr lang="en-US" dirty="0"/>
              <a:t>Updates to Title IX proposed rule change: More than 100,000 comments received – it took more than a year to read and respond to them all</a:t>
            </a:r>
          </a:p>
          <a:p>
            <a:r>
              <a:rPr lang="en-US" dirty="0"/>
              <a:t>Office of Budget and Management then undertook review, which was completed 3/27. Expect rules to be published sometime in the near future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E7A442-BCA5-734C-B5B6-391B9DFE3A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8263" y="257243"/>
            <a:ext cx="2840182" cy="408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31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Needs Insecurities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at both the undergraduate and graduate level experience food insecurity at higher rates than the general population</a:t>
            </a:r>
            <a:r>
              <a:rPr lang="en-US" dirty="0">
                <a:hlinkClick r:id="rId2"/>
              </a:rPr>
              <a:t>*</a:t>
            </a:r>
            <a:endParaRPr lang="en-US" dirty="0"/>
          </a:p>
          <a:p>
            <a:r>
              <a:rPr lang="en-US" dirty="0"/>
              <a:t>Significant barriers to qualification for means-tested programs such as SNAP: not all titles held by grad students count towards the work requirement, determination of taxable income is needlessly complicated, 9 month appointments can cause problems, not all populations are eligible</a:t>
            </a:r>
          </a:p>
          <a:p>
            <a:r>
              <a:rPr lang="en-US" dirty="0"/>
              <a:t>There are negative health, psychological, behavioral, and academic outcomes associated with basic needs insecurities.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30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Debt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61" y="1816443"/>
            <a:ext cx="5620842" cy="43513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Graduate students in total hold 40% of the cumulative national student loan debt - $604 billion in total, averaging out to $57,600/grad student.</a:t>
            </a:r>
            <a:r>
              <a:rPr lang="en-US" u="sng" dirty="0">
                <a:hlinkClick r:id="rId2"/>
              </a:rPr>
              <a:t>*</a:t>
            </a:r>
            <a:endParaRPr lang="en-US" dirty="0"/>
          </a:p>
          <a:p>
            <a:r>
              <a:rPr lang="en-US" dirty="0"/>
              <a:t>Debt burden falls disproportionately on women, first-gen students, students of color and students with LGBTQIA+ identities - </a:t>
            </a:r>
            <a:r>
              <a:rPr lang="en-US" dirty="0" err="1"/>
              <a:t>ie</a:t>
            </a:r>
            <a:r>
              <a:rPr lang="en-US" dirty="0"/>
              <a:t>, students who are also less likely to be basic needs secure during their study</a:t>
            </a:r>
          </a:p>
          <a:p>
            <a:r>
              <a:rPr lang="en-US" dirty="0"/>
              <a:t>Trump’s budget for FY2021 proposes to sunset the Public Service Loan Forgiveness Program</a:t>
            </a:r>
          </a:p>
          <a:p>
            <a:r>
              <a:rPr lang="en-US" dirty="0"/>
              <a:t>As of February 2020, less than 2% of applicants for the PSLF program were approved</a:t>
            </a:r>
            <a:r>
              <a:rPr lang="en-US" u="sng" dirty="0">
                <a:hlinkClick r:id="rId3"/>
              </a:rPr>
              <a:t>*</a:t>
            </a:r>
            <a:endParaRPr lang="en-US" dirty="0"/>
          </a:p>
          <a:p>
            <a:pPr lvl="1" fontAlgn="base"/>
            <a:r>
              <a:rPr lang="en-US" dirty="0"/>
              <a:t>Current global situation highlights need for trained epidemiologists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4615" y="1691322"/>
            <a:ext cx="5272606" cy="439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39% of graduate and professional students report experiencing symptoms of moderate to severe anxiety and depression (</a:t>
            </a:r>
            <a:r>
              <a:rPr lang="en-US" u="sng" dirty="0"/>
              <a:t>6x </a:t>
            </a:r>
            <a:r>
              <a:rPr lang="en-US" dirty="0"/>
              <a:t>the rate of the general population)</a:t>
            </a:r>
            <a:r>
              <a:rPr lang="en-US" dirty="0">
                <a:hlinkClick r:id="rId2"/>
              </a:rPr>
              <a:t>*</a:t>
            </a:r>
            <a:endParaRPr lang="en-US" dirty="0"/>
          </a:p>
          <a:p>
            <a:r>
              <a:rPr lang="en-US" dirty="0"/>
              <a:t>Super-majority of university presidents (81%) consider mental health a priority, but only 30% feel their campus has the needed tools to address the issue</a:t>
            </a:r>
            <a:r>
              <a:rPr lang="en-US" dirty="0">
                <a:hlinkClick r:id="rId3"/>
              </a:rPr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20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&amp; Where Can We Advocate?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6337533" cy="4351337"/>
          </a:xfrm>
        </p:spPr>
        <p:txBody>
          <a:bodyPr/>
          <a:lstStyle/>
          <a:p>
            <a:r>
              <a:rPr lang="en-US" dirty="0"/>
              <a:t>Within the Legislative Process</a:t>
            </a:r>
          </a:p>
          <a:p>
            <a:pPr lvl="1"/>
            <a:r>
              <a:rPr lang="en-US" dirty="0"/>
              <a:t>As a bill is being drafted</a:t>
            </a:r>
          </a:p>
          <a:p>
            <a:pPr lvl="1"/>
            <a:r>
              <a:rPr lang="en-US" dirty="0"/>
              <a:t>Throughout the legislative process</a:t>
            </a:r>
          </a:p>
          <a:p>
            <a:pPr lvl="1"/>
            <a:endParaRPr lang="en-US" dirty="0"/>
          </a:p>
          <a:p>
            <a:r>
              <a:rPr lang="en-US" dirty="0"/>
              <a:t>Within the Budget Process</a:t>
            </a:r>
          </a:p>
          <a:p>
            <a:pPr lvl="1"/>
            <a:r>
              <a:rPr lang="en-US" dirty="0"/>
              <a:t>Budget proposals and reconciliations</a:t>
            </a:r>
          </a:p>
          <a:p>
            <a:pPr lvl="1"/>
            <a:r>
              <a:rPr lang="en-US" dirty="0"/>
              <a:t>Budget revisions</a:t>
            </a:r>
          </a:p>
          <a:p>
            <a:pPr lvl="1"/>
            <a:endParaRPr lang="en-US" dirty="0"/>
          </a:p>
          <a:p>
            <a:r>
              <a:rPr lang="en-US" dirty="0"/>
              <a:t>Within the Rules-Making Process</a:t>
            </a:r>
          </a:p>
          <a:p>
            <a:pPr lvl="1"/>
            <a:r>
              <a:rPr lang="en-US" dirty="0"/>
              <a:t>Federal agencies are required to seek public comment before implementing rules changes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795" y="2226276"/>
            <a:ext cx="4108621" cy="230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95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rules changes?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Congressional legislation provides the “what” to do; federal agencies interpret this legislation to provide guidance on “how” to do something</a:t>
            </a:r>
          </a:p>
          <a:p>
            <a:r>
              <a:rPr lang="en-US" dirty="0"/>
              <a:t>Rules change for many reasons:</a:t>
            </a:r>
          </a:p>
          <a:p>
            <a:pPr lvl="1"/>
            <a:r>
              <a:rPr lang="en-US" dirty="0"/>
              <a:t>Presidential directives</a:t>
            </a:r>
          </a:p>
          <a:p>
            <a:pPr lvl="1"/>
            <a:r>
              <a:rPr lang="en-US" dirty="0"/>
              <a:t>Recommendations from federal advisory committees or Congressional committees</a:t>
            </a:r>
          </a:p>
          <a:p>
            <a:pPr lvl="1"/>
            <a:r>
              <a:rPr lang="en-US" dirty="0"/>
              <a:t>Requests from other agencies</a:t>
            </a:r>
          </a:p>
          <a:p>
            <a:pPr lvl="1"/>
            <a:r>
              <a:rPr lang="en-US" dirty="0"/>
              <a:t>Recommendations from agency staff</a:t>
            </a:r>
          </a:p>
        </p:txBody>
      </p:sp>
    </p:spTree>
    <p:extLst>
      <p:ext uri="{BB962C8B-B14F-4D97-AF65-F5344CB8AC3E}">
        <p14:creationId xmlns:p14="http://schemas.microsoft.com/office/powerpoint/2010/main" val="1509899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680AA-6F0A-F84A-B5FC-55F8E96D5A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4878" y="0"/>
            <a:ext cx="4575297" cy="38550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847E16-12D1-6A40-A4C5-FDE69BC8B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2582" y="138854"/>
            <a:ext cx="4960506" cy="371617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AC55B8-09C4-6048-B855-3B9C6A8B3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"/>
          <a:stretch/>
        </p:blipFill>
        <p:spPr>
          <a:xfrm>
            <a:off x="5830961" y="4633057"/>
            <a:ext cx="6223747" cy="2079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4270" y="4201297"/>
            <a:ext cx="4769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Public comment period can be an important avenue for advocacy efforts – agencies are required to respond to “substantively different” comments</a:t>
            </a:r>
          </a:p>
        </p:txBody>
      </p:sp>
    </p:spTree>
    <p:extLst>
      <p:ext uri="{BB962C8B-B14F-4D97-AF65-F5344CB8AC3E}">
        <p14:creationId xmlns:p14="http://schemas.microsoft.com/office/powerpoint/2010/main" val="1996280204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4087</TotalTime>
  <Words>794</Words>
  <Application>Microsoft Macintosh PowerPoint</Application>
  <PresentationFormat>Widescreen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Schoolbook</vt:lpstr>
      <vt:lpstr>Wingdings 2</vt:lpstr>
      <vt:lpstr>View</vt:lpstr>
      <vt:lpstr>Social Justice Advocacy</vt:lpstr>
      <vt:lpstr>Social Justice Issues Impacting Graduate Students</vt:lpstr>
      <vt:lpstr>Gender Discrimination</vt:lpstr>
      <vt:lpstr>Basic Needs Insecurities</vt:lpstr>
      <vt:lpstr>Student Debt</vt:lpstr>
      <vt:lpstr>Mental Health</vt:lpstr>
      <vt:lpstr>When &amp; Where Can We Advocate?</vt:lpstr>
      <vt:lpstr>What are rules changes?</vt:lpstr>
      <vt:lpstr>PowerPoint Presentation</vt:lpstr>
      <vt:lpstr>How to write effective public comment</vt:lpstr>
      <vt:lpstr>Technical Aspects to Public Comment</vt:lpstr>
      <vt:lpstr>Social Justice Advocacy on Campus</vt:lpstr>
      <vt:lpstr>Successes of Student Advocacy</vt:lpstr>
      <vt:lpstr>Advocacy and Leadership in the Midst of a Crisis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Justice Advocacy</dc:title>
  <dc:creator>Gwen Marie Chodur</dc:creator>
  <cp:lastModifiedBy>Scarlett, Kendall</cp:lastModifiedBy>
  <cp:revision>31</cp:revision>
  <dcterms:created xsi:type="dcterms:W3CDTF">2020-04-11T01:16:00Z</dcterms:created>
  <dcterms:modified xsi:type="dcterms:W3CDTF">2020-04-20T20:15:39Z</dcterms:modified>
</cp:coreProperties>
</file>