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sldIdLst>
    <p:sldId id="256" r:id="rId2"/>
    <p:sldId id="257" r:id="rId3"/>
    <p:sldId id="280" r:id="rId4"/>
    <p:sldId id="270" r:id="rId5"/>
    <p:sldId id="277" r:id="rId6"/>
    <p:sldId id="275" r:id="rId7"/>
    <p:sldId id="273" r:id="rId8"/>
    <p:sldId id="272" r:id="rId9"/>
    <p:sldId id="281" r:id="rId10"/>
    <p:sldId id="274" r:id="rId11"/>
    <p:sldId id="278" r:id="rId12"/>
    <p:sldId id="279" r:id="rId13"/>
    <p:sldId id="269" r:id="rId14"/>
  </p:sldIdLst>
  <p:sldSz cx="13004800" cy="9753600"/>
  <p:notesSz cx="6858000" cy="9144000"/>
  <p:defaultTextStyle>
    <a:defPPr>
      <a:defRPr lang="en-US"/>
    </a:defPPr>
    <a:lvl1pPr algn="ctr" rtl="0" fontAlgn="base">
      <a:spcBef>
        <a:spcPct val="0"/>
      </a:spcBef>
      <a:spcAft>
        <a:spcPct val="0"/>
      </a:spcAft>
      <a:defRPr sz="3600" kern="1200">
        <a:solidFill>
          <a:schemeClr val="tx1"/>
        </a:solidFill>
        <a:latin typeface="Helvetica Light" pitchFamily="-84" charset="0"/>
        <a:ea typeface="ヒラギノ角ゴ ProN W3" pitchFamily="-84" charset="-128"/>
        <a:cs typeface="+mn-cs"/>
        <a:sym typeface="Helvetica Light" pitchFamily="-84" charset="0"/>
      </a:defRPr>
    </a:lvl1pPr>
    <a:lvl2pPr marL="457200" algn="ctr" rtl="0" fontAlgn="base">
      <a:spcBef>
        <a:spcPct val="0"/>
      </a:spcBef>
      <a:spcAft>
        <a:spcPct val="0"/>
      </a:spcAft>
      <a:defRPr sz="3600" kern="1200">
        <a:solidFill>
          <a:schemeClr val="tx1"/>
        </a:solidFill>
        <a:latin typeface="Helvetica Light" pitchFamily="-84" charset="0"/>
        <a:ea typeface="ヒラギノ角ゴ ProN W3" pitchFamily="-84" charset="-128"/>
        <a:cs typeface="+mn-cs"/>
        <a:sym typeface="Helvetica Light" pitchFamily="-84" charset="0"/>
      </a:defRPr>
    </a:lvl2pPr>
    <a:lvl3pPr marL="914400" algn="ctr" rtl="0" fontAlgn="base">
      <a:spcBef>
        <a:spcPct val="0"/>
      </a:spcBef>
      <a:spcAft>
        <a:spcPct val="0"/>
      </a:spcAft>
      <a:defRPr sz="3600" kern="1200">
        <a:solidFill>
          <a:schemeClr val="tx1"/>
        </a:solidFill>
        <a:latin typeface="Helvetica Light" pitchFamily="-84" charset="0"/>
        <a:ea typeface="ヒラギノ角ゴ ProN W3" pitchFamily="-84" charset="-128"/>
        <a:cs typeface="+mn-cs"/>
        <a:sym typeface="Helvetica Light" pitchFamily="-84" charset="0"/>
      </a:defRPr>
    </a:lvl3pPr>
    <a:lvl4pPr marL="1371600" algn="ctr" rtl="0" fontAlgn="base">
      <a:spcBef>
        <a:spcPct val="0"/>
      </a:spcBef>
      <a:spcAft>
        <a:spcPct val="0"/>
      </a:spcAft>
      <a:defRPr sz="3600" kern="1200">
        <a:solidFill>
          <a:schemeClr val="tx1"/>
        </a:solidFill>
        <a:latin typeface="Helvetica Light" pitchFamily="-84" charset="0"/>
        <a:ea typeface="ヒラギノ角ゴ ProN W3" pitchFamily="-84" charset="-128"/>
        <a:cs typeface="+mn-cs"/>
        <a:sym typeface="Helvetica Light" pitchFamily="-84" charset="0"/>
      </a:defRPr>
    </a:lvl4pPr>
    <a:lvl5pPr marL="1828800" algn="ctr" rtl="0" fontAlgn="base">
      <a:spcBef>
        <a:spcPct val="0"/>
      </a:spcBef>
      <a:spcAft>
        <a:spcPct val="0"/>
      </a:spcAft>
      <a:defRPr sz="3600" kern="1200">
        <a:solidFill>
          <a:schemeClr val="tx1"/>
        </a:solidFill>
        <a:latin typeface="Helvetica Light" pitchFamily="-84" charset="0"/>
        <a:ea typeface="ヒラギノ角ゴ ProN W3" pitchFamily="-84" charset="-128"/>
        <a:cs typeface="+mn-cs"/>
        <a:sym typeface="Helvetica Light" pitchFamily="-84" charset="0"/>
      </a:defRPr>
    </a:lvl5pPr>
    <a:lvl6pPr marL="2286000" algn="l" defTabSz="914400" rtl="0" eaLnBrk="1" latinLnBrk="0" hangingPunct="1">
      <a:defRPr sz="3600" kern="1200">
        <a:solidFill>
          <a:schemeClr val="tx1"/>
        </a:solidFill>
        <a:latin typeface="Helvetica Light" pitchFamily="-84" charset="0"/>
        <a:ea typeface="ヒラギノ角ゴ ProN W3" pitchFamily="-84" charset="-128"/>
        <a:cs typeface="+mn-cs"/>
        <a:sym typeface="Helvetica Light" pitchFamily="-84" charset="0"/>
      </a:defRPr>
    </a:lvl6pPr>
    <a:lvl7pPr marL="2743200" algn="l" defTabSz="914400" rtl="0" eaLnBrk="1" latinLnBrk="0" hangingPunct="1">
      <a:defRPr sz="3600" kern="1200">
        <a:solidFill>
          <a:schemeClr val="tx1"/>
        </a:solidFill>
        <a:latin typeface="Helvetica Light" pitchFamily="-84" charset="0"/>
        <a:ea typeface="ヒラギノ角ゴ ProN W3" pitchFamily="-84" charset="-128"/>
        <a:cs typeface="+mn-cs"/>
        <a:sym typeface="Helvetica Light" pitchFamily="-84" charset="0"/>
      </a:defRPr>
    </a:lvl7pPr>
    <a:lvl8pPr marL="3200400" algn="l" defTabSz="914400" rtl="0" eaLnBrk="1" latinLnBrk="0" hangingPunct="1">
      <a:defRPr sz="3600" kern="1200">
        <a:solidFill>
          <a:schemeClr val="tx1"/>
        </a:solidFill>
        <a:latin typeface="Helvetica Light" pitchFamily="-84" charset="0"/>
        <a:ea typeface="ヒラギノ角ゴ ProN W3" pitchFamily="-84" charset="-128"/>
        <a:cs typeface="+mn-cs"/>
        <a:sym typeface="Helvetica Light" pitchFamily="-84" charset="0"/>
      </a:defRPr>
    </a:lvl8pPr>
    <a:lvl9pPr marL="3657600" algn="l" defTabSz="914400" rtl="0" eaLnBrk="1" latinLnBrk="0" hangingPunct="1">
      <a:defRPr sz="3600" kern="1200">
        <a:solidFill>
          <a:schemeClr val="tx1"/>
        </a:solidFill>
        <a:latin typeface="Helvetica Light" pitchFamily="-84" charset="0"/>
        <a:ea typeface="ヒラギノ角ゴ ProN W3" pitchFamily="-84" charset="-128"/>
        <a:cs typeface="+mn-cs"/>
        <a:sym typeface="Helvetica Light" pitchFamily="-84" charset="0"/>
      </a:defRPr>
    </a:lvl9pPr>
  </p:defaultTextStyle>
  <p:extLst>
    <p:ext uri="{EFAFB233-063F-42B5-8137-9DF3F51BA10A}">
      <p15:sldGuideLst xmlns:p15="http://schemas.microsoft.com/office/powerpoint/2012/main">
        <p15:guide id="1" orient="horz" pos="3072">
          <p15:clr>
            <a:srgbClr val="A4A3A4"/>
          </p15:clr>
        </p15:guide>
        <p15:guide id="2" pos="409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31B1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0" d="100"/>
          <a:sy n="50" d="100"/>
        </p:scale>
        <p:origin x="1344" y="36"/>
      </p:cViewPr>
      <p:guideLst>
        <p:guide orient="horz" pos="3072"/>
        <p:guide pos="4096"/>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18600" y="1638300"/>
            <a:ext cx="2616200" cy="4521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70000" y="1638300"/>
            <a:ext cx="7696200" cy="452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70000" y="5029200"/>
            <a:ext cx="5156200" cy="11303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5029200"/>
            <a:ext cx="5156200" cy="11303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Helvetica Light"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1270000" y="1638300"/>
            <a:ext cx="10464800" cy="3302000"/>
          </a:xfrm>
          <a:prstGeom prst="rect">
            <a:avLst/>
          </a:prstGeom>
          <a:noFill/>
          <a:ln w="12700">
            <a:noFill/>
            <a:miter lim="800000"/>
            <a:headEnd/>
            <a:tailEnd/>
          </a:ln>
        </p:spPr>
        <p:txBody>
          <a:bodyPr vert="horz" wrap="square" lIns="50800" tIns="50800" rIns="50800" bIns="50800" numCol="1" anchor="b" anchorCtr="0" compatLnSpc="1">
            <a:prstTxWarp prst="textNoShape">
              <a:avLst/>
            </a:prstTxWarp>
          </a:bodyPr>
          <a:lstStyle/>
          <a:p>
            <a:pPr lvl="0"/>
            <a:r>
              <a:rPr lang="en-US" smtClean="0">
                <a:sym typeface="Helvetica Light" pitchFamily="-84" charset="0"/>
              </a:rPr>
              <a:t>Click to edit Master title style</a:t>
            </a:r>
          </a:p>
        </p:txBody>
      </p:sp>
      <p:sp>
        <p:nvSpPr>
          <p:cNvPr id="1027" name="Rectangle 2"/>
          <p:cNvSpPr>
            <a:spLocks noGrp="1" noChangeArrowheads="1"/>
          </p:cNvSpPr>
          <p:nvPr>
            <p:ph type="body" idx="1"/>
          </p:nvPr>
        </p:nvSpPr>
        <p:spPr bwMode="auto">
          <a:xfrm>
            <a:off x="1270000" y="5029200"/>
            <a:ext cx="10464800" cy="1130300"/>
          </a:xfrm>
          <a:prstGeom prst="rect">
            <a:avLst/>
          </a:prstGeom>
          <a:noFill/>
          <a:ln w="12700">
            <a:noFill/>
            <a:miter lim="800000"/>
            <a:headEnd/>
            <a:tailEnd/>
          </a:ln>
        </p:spPr>
        <p:txBody>
          <a:bodyPr vert="horz" wrap="square" lIns="50800" tIns="50800" rIns="50800" bIns="50800" numCol="1" anchor="t" anchorCtr="0" compatLnSpc="1">
            <a:prstTxWarp prst="textNoShape">
              <a:avLst/>
            </a:prstTxWarp>
          </a:bodyPr>
          <a:lstStyle/>
          <a:p>
            <a:pPr lvl="0"/>
            <a:r>
              <a:rPr lang="en-US" smtClean="0">
                <a:sym typeface="Helvetica Light" pitchFamily="-84" charset="0"/>
              </a:rPr>
              <a:t>Click to edit Master text styles</a:t>
            </a:r>
          </a:p>
          <a:p>
            <a:pPr lvl="1"/>
            <a:r>
              <a:rPr lang="en-US" smtClean="0">
                <a:sym typeface="Helvetica Light" pitchFamily="-84" charset="0"/>
              </a:rPr>
              <a:t>Second level</a:t>
            </a:r>
          </a:p>
          <a:p>
            <a:pPr lvl="2"/>
            <a:r>
              <a:rPr lang="en-US" smtClean="0">
                <a:sym typeface="Helvetica Light" pitchFamily="-84" charset="0"/>
              </a:rPr>
              <a:t>Third level</a:t>
            </a:r>
          </a:p>
          <a:p>
            <a:pPr lvl="3"/>
            <a:r>
              <a:rPr lang="en-US" smtClean="0">
                <a:sym typeface="Helvetica Light" pitchFamily="-84" charset="0"/>
              </a:rPr>
              <a:t>Fourth level</a:t>
            </a:r>
          </a:p>
          <a:p>
            <a:pPr lvl="4"/>
            <a:r>
              <a:rPr lang="en-US" smtClean="0">
                <a:sym typeface="Helvetica Light" pitchFamily="-84" charset="0"/>
              </a:rPr>
              <a:t>Fifth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ctr" rtl="0" eaLnBrk="0" fontAlgn="base" hangingPunct="0">
        <a:spcBef>
          <a:spcPct val="0"/>
        </a:spcBef>
        <a:spcAft>
          <a:spcPct val="0"/>
        </a:spcAft>
        <a:defRPr sz="8000">
          <a:solidFill>
            <a:schemeClr val="tx1"/>
          </a:solidFill>
          <a:latin typeface="+mj-lt"/>
          <a:ea typeface="+mj-ea"/>
          <a:cs typeface="+mj-cs"/>
          <a:sym typeface="Helvetica Light" pitchFamily="-84" charset="0"/>
        </a:defRPr>
      </a:lvl1pPr>
      <a:lvl2pPr algn="ctr" rtl="0" eaLnBrk="0" fontAlgn="base" hangingPunct="0">
        <a:spcBef>
          <a:spcPct val="0"/>
        </a:spcBef>
        <a:spcAft>
          <a:spcPct val="0"/>
        </a:spcAft>
        <a:defRPr sz="8000">
          <a:solidFill>
            <a:schemeClr val="tx1"/>
          </a:solidFill>
          <a:latin typeface="Helvetica Light" charset="0"/>
          <a:ea typeface="ヒラギノ角ゴ ProN W3" charset="0"/>
          <a:cs typeface="ヒラギノ角ゴ ProN W3" charset="0"/>
          <a:sym typeface="Helvetica Light" pitchFamily="-84" charset="0"/>
        </a:defRPr>
      </a:lvl2pPr>
      <a:lvl3pPr algn="ctr" rtl="0" eaLnBrk="0" fontAlgn="base" hangingPunct="0">
        <a:spcBef>
          <a:spcPct val="0"/>
        </a:spcBef>
        <a:spcAft>
          <a:spcPct val="0"/>
        </a:spcAft>
        <a:defRPr sz="8000">
          <a:solidFill>
            <a:schemeClr val="tx1"/>
          </a:solidFill>
          <a:latin typeface="Helvetica Light" charset="0"/>
          <a:ea typeface="ヒラギノ角ゴ ProN W3" charset="0"/>
          <a:cs typeface="ヒラギノ角ゴ ProN W3" charset="0"/>
          <a:sym typeface="Helvetica Light" pitchFamily="-84" charset="0"/>
        </a:defRPr>
      </a:lvl3pPr>
      <a:lvl4pPr algn="ctr" rtl="0" eaLnBrk="0" fontAlgn="base" hangingPunct="0">
        <a:spcBef>
          <a:spcPct val="0"/>
        </a:spcBef>
        <a:spcAft>
          <a:spcPct val="0"/>
        </a:spcAft>
        <a:defRPr sz="8000">
          <a:solidFill>
            <a:schemeClr val="tx1"/>
          </a:solidFill>
          <a:latin typeface="Helvetica Light" charset="0"/>
          <a:ea typeface="ヒラギノ角ゴ ProN W3" charset="0"/>
          <a:cs typeface="ヒラギノ角ゴ ProN W3" charset="0"/>
          <a:sym typeface="Helvetica Light" pitchFamily="-84" charset="0"/>
        </a:defRPr>
      </a:lvl4pPr>
      <a:lvl5pPr algn="ctr" rtl="0" eaLnBrk="0" fontAlgn="base" hangingPunct="0">
        <a:spcBef>
          <a:spcPct val="0"/>
        </a:spcBef>
        <a:spcAft>
          <a:spcPct val="0"/>
        </a:spcAft>
        <a:defRPr sz="8000">
          <a:solidFill>
            <a:schemeClr val="tx1"/>
          </a:solidFill>
          <a:latin typeface="Helvetica Light" charset="0"/>
          <a:ea typeface="ヒラギノ角ゴ ProN W3" charset="0"/>
          <a:cs typeface="ヒラギノ角ゴ ProN W3" charset="0"/>
          <a:sym typeface="Helvetica Light" pitchFamily="-84" charset="0"/>
        </a:defRPr>
      </a:lvl5pPr>
      <a:lvl6pPr marL="457200" algn="ctr" rtl="0" fontAlgn="base">
        <a:spcBef>
          <a:spcPct val="0"/>
        </a:spcBef>
        <a:spcAft>
          <a:spcPct val="0"/>
        </a:spcAft>
        <a:defRPr sz="8000">
          <a:solidFill>
            <a:schemeClr val="tx1"/>
          </a:solidFill>
          <a:latin typeface="Helvetica Light" charset="0"/>
          <a:ea typeface="ヒラギノ角ゴ ProN W3" charset="0"/>
          <a:cs typeface="ヒラギノ角ゴ ProN W3" charset="0"/>
          <a:sym typeface="Helvetica Light" charset="0"/>
        </a:defRPr>
      </a:lvl6pPr>
      <a:lvl7pPr marL="914400" algn="ctr" rtl="0" fontAlgn="base">
        <a:spcBef>
          <a:spcPct val="0"/>
        </a:spcBef>
        <a:spcAft>
          <a:spcPct val="0"/>
        </a:spcAft>
        <a:defRPr sz="8000">
          <a:solidFill>
            <a:schemeClr val="tx1"/>
          </a:solidFill>
          <a:latin typeface="Helvetica Light" charset="0"/>
          <a:ea typeface="ヒラギノ角ゴ ProN W3" charset="0"/>
          <a:cs typeface="ヒラギノ角ゴ ProN W3" charset="0"/>
          <a:sym typeface="Helvetica Light" charset="0"/>
        </a:defRPr>
      </a:lvl7pPr>
      <a:lvl8pPr marL="1371600" algn="ctr" rtl="0" fontAlgn="base">
        <a:spcBef>
          <a:spcPct val="0"/>
        </a:spcBef>
        <a:spcAft>
          <a:spcPct val="0"/>
        </a:spcAft>
        <a:defRPr sz="8000">
          <a:solidFill>
            <a:schemeClr val="tx1"/>
          </a:solidFill>
          <a:latin typeface="Helvetica Light" charset="0"/>
          <a:ea typeface="ヒラギノ角ゴ ProN W3" charset="0"/>
          <a:cs typeface="ヒラギノ角ゴ ProN W3" charset="0"/>
          <a:sym typeface="Helvetica Light" charset="0"/>
        </a:defRPr>
      </a:lvl8pPr>
      <a:lvl9pPr marL="1828800" algn="ctr" rtl="0" fontAlgn="base">
        <a:spcBef>
          <a:spcPct val="0"/>
        </a:spcBef>
        <a:spcAft>
          <a:spcPct val="0"/>
        </a:spcAft>
        <a:defRPr sz="8000">
          <a:solidFill>
            <a:schemeClr val="tx1"/>
          </a:solidFill>
          <a:latin typeface="Helvetica Light" charset="0"/>
          <a:ea typeface="ヒラギノ角ゴ ProN W3" charset="0"/>
          <a:cs typeface="ヒラギノ角ゴ ProN W3" charset="0"/>
          <a:sym typeface="Helvetica Light" charset="0"/>
        </a:defRPr>
      </a:lvl9pPr>
    </p:titleStyle>
    <p:bodyStyle>
      <a:lvl1pPr marL="342900" indent="-342900" algn="ctr" rtl="0" eaLnBrk="0" fontAlgn="base" hangingPunct="0">
        <a:spcBef>
          <a:spcPct val="0"/>
        </a:spcBef>
        <a:spcAft>
          <a:spcPct val="0"/>
        </a:spcAft>
        <a:defRPr sz="3200">
          <a:solidFill>
            <a:schemeClr val="tx1"/>
          </a:solidFill>
          <a:latin typeface="+mn-lt"/>
          <a:ea typeface="+mn-ea"/>
          <a:cs typeface="+mn-cs"/>
          <a:sym typeface="Helvetica Light" pitchFamily="-84" charset="0"/>
        </a:defRPr>
      </a:lvl1pPr>
      <a:lvl2pPr marL="292100" indent="165100" algn="ctr" rtl="0" eaLnBrk="0" fontAlgn="base" hangingPunct="0">
        <a:spcBef>
          <a:spcPct val="0"/>
        </a:spcBef>
        <a:spcAft>
          <a:spcPct val="0"/>
        </a:spcAft>
        <a:defRPr sz="3200">
          <a:solidFill>
            <a:schemeClr val="tx1"/>
          </a:solidFill>
          <a:latin typeface="+mn-lt"/>
          <a:ea typeface="+mn-ea"/>
          <a:cs typeface="+mn-cs"/>
          <a:sym typeface="Helvetica Light" pitchFamily="-84" charset="0"/>
        </a:defRPr>
      </a:lvl2pPr>
      <a:lvl3pPr marL="635000" indent="279400" algn="ctr" rtl="0" eaLnBrk="0" fontAlgn="base" hangingPunct="0">
        <a:spcBef>
          <a:spcPct val="0"/>
        </a:spcBef>
        <a:spcAft>
          <a:spcPct val="0"/>
        </a:spcAft>
        <a:defRPr sz="3200">
          <a:solidFill>
            <a:schemeClr val="tx1"/>
          </a:solidFill>
          <a:latin typeface="+mn-lt"/>
          <a:ea typeface="+mn-ea"/>
          <a:cs typeface="+mn-cs"/>
          <a:sym typeface="Helvetica Light" pitchFamily="-84" charset="0"/>
        </a:defRPr>
      </a:lvl3pPr>
      <a:lvl4pPr marL="977900" indent="393700" algn="ctr" rtl="0" eaLnBrk="0" fontAlgn="base" hangingPunct="0">
        <a:spcBef>
          <a:spcPct val="0"/>
        </a:spcBef>
        <a:spcAft>
          <a:spcPct val="0"/>
        </a:spcAft>
        <a:defRPr sz="3200">
          <a:solidFill>
            <a:schemeClr val="tx1"/>
          </a:solidFill>
          <a:latin typeface="+mn-lt"/>
          <a:ea typeface="+mn-ea"/>
          <a:cs typeface="+mn-cs"/>
          <a:sym typeface="Helvetica Light" pitchFamily="-84" charset="0"/>
        </a:defRPr>
      </a:lvl4pPr>
      <a:lvl5pPr marL="1320800" indent="508000" algn="ctr" rtl="0" eaLnBrk="0" fontAlgn="base" hangingPunct="0">
        <a:spcBef>
          <a:spcPct val="0"/>
        </a:spcBef>
        <a:spcAft>
          <a:spcPct val="0"/>
        </a:spcAft>
        <a:defRPr sz="3200">
          <a:solidFill>
            <a:schemeClr val="tx1"/>
          </a:solidFill>
          <a:latin typeface="+mn-lt"/>
          <a:ea typeface="+mn-ea"/>
          <a:cs typeface="+mn-cs"/>
          <a:sym typeface="Helvetica Light" pitchFamily="-84" charset="0"/>
        </a:defRPr>
      </a:lvl5pPr>
      <a:lvl6pPr marL="1778000" algn="ctr" rtl="0" fontAlgn="base">
        <a:spcBef>
          <a:spcPct val="0"/>
        </a:spcBef>
        <a:spcAft>
          <a:spcPct val="0"/>
        </a:spcAft>
        <a:defRPr sz="3200">
          <a:solidFill>
            <a:schemeClr val="tx1"/>
          </a:solidFill>
          <a:latin typeface="+mn-lt"/>
          <a:ea typeface="+mn-ea"/>
          <a:cs typeface="+mn-cs"/>
          <a:sym typeface="Helvetica Light" charset="0"/>
        </a:defRPr>
      </a:lvl6pPr>
      <a:lvl7pPr marL="2235200" algn="ctr" rtl="0" fontAlgn="base">
        <a:spcBef>
          <a:spcPct val="0"/>
        </a:spcBef>
        <a:spcAft>
          <a:spcPct val="0"/>
        </a:spcAft>
        <a:defRPr sz="3200">
          <a:solidFill>
            <a:schemeClr val="tx1"/>
          </a:solidFill>
          <a:latin typeface="+mn-lt"/>
          <a:ea typeface="+mn-ea"/>
          <a:cs typeface="+mn-cs"/>
          <a:sym typeface="Helvetica Light" charset="0"/>
        </a:defRPr>
      </a:lvl7pPr>
      <a:lvl8pPr marL="2692400" algn="ctr" rtl="0" fontAlgn="base">
        <a:spcBef>
          <a:spcPct val="0"/>
        </a:spcBef>
        <a:spcAft>
          <a:spcPct val="0"/>
        </a:spcAft>
        <a:defRPr sz="3200">
          <a:solidFill>
            <a:schemeClr val="tx1"/>
          </a:solidFill>
          <a:latin typeface="+mn-lt"/>
          <a:ea typeface="+mn-ea"/>
          <a:cs typeface="+mn-cs"/>
          <a:sym typeface="Helvetica Light" charset="0"/>
        </a:defRPr>
      </a:lvl8pPr>
      <a:lvl9pPr marL="3149600" algn="ctr" rtl="0" fontAlgn="base">
        <a:spcBef>
          <a:spcPct val="0"/>
        </a:spcBef>
        <a:spcAft>
          <a:spcPct val="0"/>
        </a:spcAft>
        <a:defRPr sz="3200">
          <a:solidFill>
            <a:schemeClr val="tx1"/>
          </a:solidFill>
          <a:latin typeface="+mn-lt"/>
          <a:ea typeface="+mn-ea"/>
          <a:cs typeface="+mn-cs"/>
          <a:sym typeface="Helvetica Light"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hyperlink" Target="mailto:gpsa@cornell.edu" TargetMode="External"/><Relationship Id="rId4" Type="http://schemas.openxmlformats.org/officeDocument/2006/relationships/hyperlink" Target="mailto:nmb68@cornell.edu"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p:cNvSpPr>
          <p:nvPr/>
        </p:nvSpPr>
        <p:spPr bwMode="auto">
          <a:xfrm>
            <a:off x="-38100" y="0"/>
            <a:ext cx="13068300" cy="1536700"/>
          </a:xfrm>
          <a:prstGeom prst="rect">
            <a:avLst/>
          </a:prstGeom>
          <a:solidFill>
            <a:srgbClr val="B31B1B"/>
          </a:solidFill>
          <a:ln w="12700">
            <a:noFill/>
            <a:miter lim="800000"/>
            <a:headEnd/>
            <a:tailEnd/>
          </a:ln>
        </p:spPr>
        <p:txBody>
          <a:bodyPr lIns="0" tIns="0" rIns="0" bIns="0"/>
          <a:lstStyle/>
          <a:p>
            <a:endParaRPr lang="en-US"/>
          </a:p>
        </p:txBody>
      </p:sp>
      <p:pic>
        <p:nvPicPr>
          <p:cNvPr id="2051" name="Picture 3"/>
          <p:cNvPicPr>
            <a:picLocks noChangeAspect="1" noChangeArrowheads="1"/>
          </p:cNvPicPr>
          <p:nvPr/>
        </p:nvPicPr>
        <p:blipFill>
          <a:blip r:embed="rId2"/>
          <a:srcRect/>
          <a:stretch>
            <a:fillRect/>
          </a:stretch>
        </p:blipFill>
        <p:spPr bwMode="auto">
          <a:xfrm>
            <a:off x="419100" y="190500"/>
            <a:ext cx="4622800" cy="1168400"/>
          </a:xfrm>
          <a:prstGeom prst="rect">
            <a:avLst/>
          </a:prstGeom>
          <a:noFill/>
          <a:ln w="12700">
            <a:noFill/>
            <a:miter lim="800000"/>
            <a:headEnd/>
            <a:tailEnd/>
          </a:ln>
        </p:spPr>
      </p:pic>
      <p:sp>
        <p:nvSpPr>
          <p:cNvPr id="2052" name="Rectangle 4"/>
          <p:cNvSpPr>
            <a:spLocks/>
          </p:cNvSpPr>
          <p:nvPr/>
        </p:nvSpPr>
        <p:spPr bwMode="auto">
          <a:xfrm>
            <a:off x="6477000" y="209550"/>
            <a:ext cx="5956300" cy="1117600"/>
          </a:xfrm>
          <a:prstGeom prst="rect">
            <a:avLst/>
          </a:prstGeom>
          <a:noFill/>
          <a:ln w="12700">
            <a:noFill/>
            <a:miter lim="800000"/>
            <a:headEnd/>
            <a:tailEnd/>
          </a:ln>
        </p:spPr>
        <p:txBody>
          <a:bodyPr lIns="0" tIns="0" rIns="0" bIns="0" anchor="ctr"/>
          <a:lstStyle/>
          <a:p>
            <a:pPr algn="r"/>
            <a:r>
              <a:rPr lang="en-US" sz="3000">
                <a:solidFill>
                  <a:srgbClr val="FFFFFF"/>
                </a:solidFill>
                <a:latin typeface="Palatino" pitchFamily="-84" charset="0"/>
                <a:ea typeface="MS PGothic" pitchFamily="34" charset="-128"/>
                <a:sym typeface="Palatino" pitchFamily="-84" charset="0"/>
              </a:rPr>
              <a:t>Graduate &amp; Professional</a:t>
            </a:r>
          </a:p>
          <a:p>
            <a:pPr algn="r"/>
            <a:r>
              <a:rPr lang="en-US" sz="3000">
                <a:solidFill>
                  <a:srgbClr val="FFFFFF"/>
                </a:solidFill>
                <a:latin typeface="Palatino" pitchFamily="-84" charset="0"/>
                <a:ea typeface="MS PGothic" pitchFamily="34" charset="-128"/>
                <a:sym typeface="Palatino" pitchFamily="-84" charset="0"/>
              </a:rPr>
              <a:t>Student Assembly</a:t>
            </a:r>
          </a:p>
        </p:txBody>
      </p:sp>
      <p:pic>
        <p:nvPicPr>
          <p:cNvPr id="2053" name="Picture 5"/>
          <p:cNvPicPr>
            <a:picLocks noChangeAspect="1" noChangeArrowheads="1"/>
          </p:cNvPicPr>
          <p:nvPr/>
        </p:nvPicPr>
        <p:blipFill>
          <a:blip r:embed="rId3"/>
          <a:srcRect/>
          <a:stretch>
            <a:fillRect/>
          </a:stretch>
        </p:blipFill>
        <p:spPr bwMode="auto">
          <a:xfrm>
            <a:off x="-25400" y="1524000"/>
            <a:ext cx="13030200" cy="8686800"/>
          </a:xfrm>
          <a:prstGeom prst="rect">
            <a:avLst/>
          </a:prstGeom>
          <a:noFill/>
          <a:ln w="12700">
            <a:noFill/>
            <a:miter lim="800000"/>
            <a:headEnd/>
            <a:tailEnd/>
          </a:ln>
        </p:spPr>
      </p:pic>
      <p:sp>
        <p:nvSpPr>
          <p:cNvPr id="2054" name="Rectangle 6"/>
          <p:cNvSpPr>
            <a:spLocks/>
          </p:cNvSpPr>
          <p:nvPr/>
        </p:nvSpPr>
        <p:spPr bwMode="auto">
          <a:xfrm>
            <a:off x="1016000" y="1746250"/>
            <a:ext cx="10896600" cy="2901950"/>
          </a:xfrm>
          <a:prstGeom prst="rect">
            <a:avLst/>
          </a:prstGeom>
          <a:solidFill>
            <a:srgbClr val="FFFFFF">
              <a:alpha val="39999"/>
            </a:srgbClr>
          </a:solidFill>
          <a:ln w="12700">
            <a:noFill/>
            <a:miter lim="800000"/>
            <a:headEnd/>
            <a:tailEnd/>
          </a:ln>
        </p:spPr>
        <p:txBody>
          <a:bodyPr lIns="0" tIns="0" rIns="0" bIns="0"/>
          <a:lstStyle/>
          <a:p>
            <a:endParaRPr lang="en-US"/>
          </a:p>
        </p:txBody>
      </p:sp>
      <p:sp>
        <p:nvSpPr>
          <p:cNvPr id="2055" name="Rectangle 7"/>
          <p:cNvSpPr>
            <a:spLocks/>
          </p:cNvSpPr>
          <p:nvPr/>
        </p:nvSpPr>
        <p:spPr bwMode="auto">
          <a:xfrm>
            <a:off x="12700" y="2438400"/>
            <a:ext cx="12992100" cy="1676400"/>
          </a:xfrm>
          <a:prstGeom prst="rect">
            <a:avLst/>
          </a:prstGeom>
          <a:noFill/>
          <a:ln w="12700">
            <a:noFill/>
            <a:miter lim="800000"/>
            <a:headEnd/>
            <a:tailEnd/>
          </a:ln>
        </p:spPr>
        <p:txBody>
          <a:bodyPr lIns="0" tIns="0" rIns="0" bIns="0" anchor="ctr"/>
          <a:lstStyle/>
          <a:p>
            <a:r>
              <a:rPr lang="en-US" sz="4800" b="1" dirty="0">
                <a:latin typeface="Palatino" pitchFamily="-84" charset="0"/>
                <a:ea typeface="MS PGothic" pitchFamily="34" charset="-128"/>
                <a:sym typeface="Palatino" pitchFamily="-84" charset="0"/>
              </a:rPr>
              <a:t>Strategic Planning for </a:t>
            </a:r>
          </a:p>
          <a:p>
            <a:r>
              <a:rPr lang="en-US" sz="4800" b="1" dirty="0">
                <a:latin typeface="Palatino" pitchFamily="-84" charset="0"/>
                <a:ea typeface="MS PGothic" pitchFamily="34" charset="-128"/>
                <a:sym typeface="Palatino" pitchFamily="-84" charset="0"/>
              </a:rPr>
              <a:t>Graduate Student </a:t>
            </a:r>
            <a:r>
              <a:rPr lang="en-US" sz="4800" b="1" dirty="0" smtClean="0">
                <a:latin typeface="Palatino" pitchFamily="-84" charset="0"/>
                <a:ea typeface="MS PGothic" pitchFamily="34" charset="-128"/>
                <a:sym typeface="Palatino" pitchFamily="-84" charset="0"/>
              </a:rPr>
              <a:t>Organizations:</a:t>
            </a:r>
          </a:p>
          <a:p>
            <a:r>
              <a:rPr lang="en-US" sz="4800" b="1" dirty="0" smtClean="0">
                <a:latin typeface="Palatino" pitchFamily="-84" charset="0"/>
                <a:ea typeface="MS PGothic" pitchFamily="34" charset="-128"/>
                <a:sym typeface="Palatino" pitchFamily="-84" charset="0"/>
              </a:rPr>
              <a:t> Advocacy and Institutional Memory</a:t>
            </a:r>
            <a:endParaRPr lang="en-US" sz="4800" b="1" dirty="0">
              <a:latin typeface="Palatino" pitchFamily="-84" charset="0"/>
              <a:ea typeface="MS PGothic" pitchFamily="34" charset="-128"/>
              <a:sym typeface="Palatino" pitchFamily="-84" charset="0"/>
            </a:endParaRPr>
          </a:p>
        </p:txBody>
      </p:sp>
      <p:sp>
        <p:nvSpPr>
          <p:cNvPr id="2056" name="Rectangle 8"/>
          <p:cNvSpPr>
            <a:spLocks/>
          </p:cNvSpPr>
          <p:nvPr/>
        </p:nvSpPr>
        <p:spPr bwMode="auto">
          <a:xfrm>
            <a:off x="482600" y="6464300"/>
            <a:ext cx="10223500" cy="3365500"/>
          </a:xfrm>
          <a:prstGeom prst="rect">
            <a:avLst/>
          </a:prstGeom>
          <a:solidFill>
            <a:srgbClr val="FFFFFF">
              <a:alpha val="39999"/>
            </a:srgbClr>
          </a:solidFill>
          <a:ln w="12700">
            <a:noFill/>
            <a:miter lim="800000"/>
            <a:headEnd/>
            <a:tailEnd/>
          </a:ln>
        </p:spPr>
        <p:txBody>
          <a:bodyPr lIns="0" tIns="0" rIns="0" bIns="0"/>
          <a:lstStyle/>
          <a:p>
            <a:endParaRPr lang="en-US"/>
          </a:p>
        </p:txBody>
      </p:sp>
      <p:sp>
        <p:nvSpPr>
          <p:cNvPr id="2057" name="Rectangle 9"/>
          <p:cNvSpPr>
            <a:spLocks/>
          </p:cNvSpPr>
          <p:nvPr/>
        </p:nvSpPr>
        <p:spPr bwMode="auto">
          <a:xfrm>
            <a:off x="563562" y="6400800"/>
            <a:ext cx="9837737" cy="3429000"/>
          </a:xfrm>
          <a:prstGeom prst="rect">
            <a:avLst/>
          </a:prstGeom>
          <a:noFill/>
          <a:ln w="12700">
            <a:noFill/>
            <a:miter lim="800000"/>
            <a:headEnd/>
            <a:tailEnd/>
          </a:ln>
        </p:spPr>
        <p:txBody>
          <a:bodyPr lIns="0" tIns="0" rIns="0" bIns="0" anchor="ctr"/>
          <a:lstStyle/>
          <a:p>
            <a:pPr algn="l"/>
            <a:r>
              <a:rPr lang="en-US" b="1" dirty="0" smtClean="0">
                <a:latin typeface="Palatino Bold" pitchFamily="-84" charset="0"/>
                <a:ea typeface="MS PGothic" pitchFamily="34" charset="-128"/>
                <a:sym typeface="Palatino Bold" pitchFamily="-84" charset="0"/>
              </a:rPr>
              <a:t>Nicole M. </a:t>
            </a:r>
            <a:r>
              <a:rPr lang="en-US" b="1" dirty="0" err="1" smtClean="0">
                <a:latin typeface="Palatino Bold" pitchFamily="-84" charset="0"/>
                <a:ea typeface="MS PGothic" pitchFamily="34" charset="-128"/>
                <a:sym typeface="Palatino Bold" pitchFamily="-84" charset="0"/>
              </a:rPr>
              <a:t>Baran</a:t>
            </a:r>
            <a:endParaRPr lang="en-US" b="1" dirty="0">
              <a:latin typeface="Palatino Bold" pitchFamily="-84" charset="0"/>
              <a:ea typeface="MS PGothic" pitchFamily="34" charset="-128"/>
              <a:sym typeface="Palatino Bold" pitchFamily="-84" charset="0"/>
            </a:endParaRPr>
          </a:p>
          <a:p>
            <a:pPr algn="l"/>
            <a:r>
              <a:rPr lang="en-US" dirty="0" smtClean="0">
                <a:latin typeface="Palatino" pitchFamily="-84" charset="0"/>
                <a:ea typeface="MS PGothic" pitchFamily="34" charset="-128"/>
                <a:sym typeface="Palatino" pitchFamily="-84" charset="0"/>
              </a:rPr>
              <a:t>Counsel to the Assembly </a:t>
            </a:r>
          </a:p>
          <a:p>
            <a:pPr algn="l"/>
            <a:r>
              <a:rPr lang="en-US" sz="2400" dirty="0" smtClean="0">
                <a:latin typeface="Palatino" pitchFamily="-84" charset="0"/>
                <a:ea typeface="MS PGothic" pitchFamily="34" charset="-128"/>
                <a:sym typeface="Palatino" pitchFamily="-84" charset="0"/>
              </a:rPr>
              <a:t>(former Executive Vice President) </a:t>
            </a:r>
            <a:endParaRPr lang="en-US" sz="2400" dirty="0">
              <a:latin typeface="Palatino" pitchFamily="-84" charset="0"/>
              <a:ea typeface="MS PGothic" pitchFamily="34" charset="-128"/>
              <a:sym typeface="Palatino" pitchFamily="-84" charset="0"/>
            </a:endParaRPr>
          </a:p>
          <a:p>
            <a:pPr algn="l"/>
            <a:r>
              <a:rPr lang="en-US" dirty="0">
                <a:latin typeface="Palatino" pitchFamily="-84" charset="0"/>
                <a:ea typeface="MS PGothic" pitchFamily="34" charset="-128"/>
                <a:sym typeface="Palatino" pitchFamily="-84" charset="0"/>
              </a:rPr>
              <a:t>Graduate &amp; Professional Student </a:t>
            </a:r>
            <a:r>
              <a:rPr lang="en-US" dirty="0" smtClean="0">
                <a:latin typeface="Palatino" pitchFamily="-84" charset="0"/>
                <a:ea typeface="MS PGothic" pitchFamily="34" charset="-128"/>
                <a:sym typeface="Palatino" pitchFamily="-84" charset="0"/>
              </a:rPr>
              <a:t>Assembly Cornell </a:t>
            </a:r>
            <a:r>
              <a:rPr lang="en-US" dirty="0">
                <a:latin typeface="Palatino" pitchFamily="-84" charset="0"/>
                <a:ea typeface="MS PGothic" pitchFamily="34" charset="-128"/>
                <a:sym typeface="Palatino" pitchFamily="-84" charset="0"/>
              </a:rPr>
              <a:t>University </a:t>
            </a:r>
          </a:p>
        </p:txBody>
      </p:sp>
    </p:spTree>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p:cNvSpPr>
          <p:nvPr/>
        </p:nvSpPr>
        <p:spPr bwMode="auto">
          <a:xfrm>
            <a:off x="-38100" y="0"/>
            <a:ext cx="13068300" cy="1536700"/>
          </a:xfrm>
          <a:prstGeom prst="rect">
            <a:avLst/>
          </a:prstGeom>
          <a:solidFill>
            <a:srgbClr val="B31B1B"/>
          </a:solidFill>
          <a:ln w="12700">
            <a:noFill/>
            <a:miter lim="800000"/>
            <a:headEnd/>
            <a:tailEnd/>
          </a:ln>
        </p:spPr>
        <p:txBody>
          <a:bodyPr lIns="0" tIns="0" rIns="0" bIns="0"/>
          <a:lstStyle/>
          <a:p>
            <a:endParaRPr lang="en-US"/>
          </a:p>
        </p:txBody>
      </p:sp>
      <p:pic>
        <p:nvPicPr>
          <p:cNvPr id="10243" name="Picture 3"/>
          <p:cNvPicPr>
            <a:picLocks noChangeAspect="1" noChangeArrowheads="1"/>
          </p:cNvPicPr>
          <p:nvPr/>
        </p:nvPicPr>
        <p:blipFill>
          <a:blip r:embed="rId2"/>
          <a:srcRect/>
          <a:stretch>
            <a:fillRect/>
          </a:stretch>
        </p:blipFill>
        <p:spPr bwMode="auto">
          <a:xfrm>
            <a:off x="419100" y="190500"/>
            <a:ext cx="4622800" cy="1168400"/>
          </a:xfrm>
          <a:prstGeom prst="rect">
            <a:avLst/>
          </a:prstGeom>
          <a:noFill/>
          <a:ln w="12700">
            <a:noFill/>
            <a:miter lim="800000"/>
            <a:headEnd/>
            <a:tailEnd/>
          </a:ln>
        </p:spPr>
      </p:pic>
      <p:sp>
        <p:nvSpPr>
          <p:cNvPr id="10244" name="Rectangle 4"/>
          <p:cNvSpPr>
            <a:spLocks/>
          </p:cNvSpPr>
          <p:nvPr/>
        </p:nvSpPr>
        <p:spPr bwMode="auto">
          <a:xfrm>
            <a:off x="6477000" y="209550"/>
            <a:ext cx="5956300" cy="1117600"/>
          </a:xfrm>
          <a:prstGeom prst="rect">
            <a:avLst/>
          </a:prstGeom>
          <a:noFill/>
          <a:ln w="12700">
            <a:noFill/>
            <a:miter lim="800000"/>
            <a:headEnd/>
            <a:tailEnd/>
          </a:ln>
        </p:spPr>
        <p:txBody>
          <a:bodyPr lIns="0" tIns="0" rIns="0" bIns="0" anchor="ctr"/>
          <a:lstStyle/>
          <a:p>
            <a:pPr algn="r"/>
            <a:r>
              <a:rPr lang="en-US" sz="3000">
                <a:solidFill>
                  <a:srgbClr val="FFFFFF"/>
                </a:solidFill>
                <a:latin typeface="Palatino" pitchFamily="-84" charset="0"/>
                <a:ea typeface="MS PGothic" pitchFamily="34" charset="-128"/>
                <a:sym typeface="Palatino" pitchFamily="-84" charset="0"/>
              </a:rPr>
              <a:t>Graduate &amp; Professional</a:t>
            </a:r>
          </a:p>
          <a:p>
            <a:pPr algn="r"/>
            <a:r>
              <a:rPr lang="en-US" sz="3000">
                <a:solidFill>
                  <a:srgbClr val="FFFFFF"/>
                </a:solidFill>
                <a:latin typeface="Palatino" pitchFamily="-84" charset="0"/>
                <a:ea typeface="MS PGothic" pitchFamily="34" charset="-128"/>
                <a:sym typeface="Palatino" pitchFamily="-84" charset="0"/>
              </a:rPr>
              <a:t>Student Assembly</a:t>
            </a:r>
          </a:p>
        </p:txBody>
      </p:sp>
      <p:sp>
        <p:nvSpPr>
          <p:cNvPr id="10245" name="Rectangle 5"/>
          <p:cNvSpPr>
            <a:spLocks/>
          </p:cNvSpPr>
          <p:nvPr/>
        </p:nvSpPr>
        <p:spPr bwMode="auto">
          <a:xfrm>
            <a:off x="2762664" y="1699736"/>
            <a:ext cx="7465185" cy="738664"/>
          </a:xfrm>
          <a:prstGeom prst="rect">
            <a:avLst/>
          </a:prstGeom>
          <a:noFill/>
          <a:ln w="12700">
            <a:noFill/>
            <a:miter lim="800000"/>
            <a:headEnd/>
            <a:tailEnd/>
          </a:ln>
        </p:spPr>
        <p:txBody>
          <a:bodyPr wrap="none" lIns="0" tIns="0" rIns="0" bIns="0" anchor="ctr">
            <a:spAutoFit/>
          </a:bodyPr>
          <a:lstStyle/>
          <a:p>
            <a:r>
              <a:rPr lang="en-US" sz="4800" b="1" dirty="0" smtClean="0">
                <a:latin typeface="Palatino" pitchFamily="-84" charset="0"/>
                <a:ea typeface="MS PGothic" pitchFamily="34" charset="-128"/>
                <a:sym typeface="Palatino" pitchFamily="-84" charset="0"/>
              </a:rPr>
              <a:t>Administration </a:t>
            </a:r>
            <a:r>
              <a:rPr lang="en-US" sz="4800" b="1" dirty="0">
                <a:latin typeface="Palatino" pitchFamily="-84" charset="0"/>
                <a:ea typeface="MS PGothic" pitchFamily="34" charset="-128"/>
                <a:sym typeface="Palatino" pitchFamily="-84" charset="0"/>
              </a:rPr>
              <a:t>Response</a:t>
            </a:r>
          </a:p>
        </p:txBody>
      </p:sp>
      <p:pic>
        <p:nvPicPr>
          <p:cNvPr id="10246" name="Picture 6"/>
          <p:cNvPicPr>
            <a:picLocks noChangeAspect="1" noChangeArrowheads="1"/>
          </p:cNvPicPr>
          <p:nvPr/>
        </p:nvPicPr>
        <p:blipFill>
          <a:blip r:embed="rId3"/>
          <a:srcRect/>
          <a:stretch>
            <a:fillRect/>
          </a:stretch>
        </p:blipFill>
        <p:spPr bwMode="auto">
          <a:xfrm>
            <a:off x="7188200" y="6171341"/>
            <a:ext cx="4800600" cy="3201259"/>
          </a:xfrm>
          <a:prstGeom prst="rect">
            <a:avLst/>
          </a:prstGeom>
          <a:noFill/>
          <a:ln w="12700">
            <a:noFill/>
            <a:miter lim="800000"/>
            <a:headEnd/>
            <a:tailEnd/>
          </a:ln>
        </p:spPr>
      </p:pic>
      <p:pic>
        <p:nvPicPr>
          <p:cNvPr id="10248" name="Picture 8"/>
          <p:cNvPicPr>
            <a:picLocks noChangeAspect="1" noChangeArrowheads="1"/>
          </p:cNvPicPr>
          <p:nvPr/>
        </p:nvPicPr>
        <p:blipFill>
          <a:blip r:embed="rId4"/>
          <a:srcRect/>
          <a:stretch>
            <a:fillRect/>
          </a:stretch>
        </p:blipFill>
        <p:spPr bwMode="auto">
          <a:xfrm>
            <a:off x="1092200" y="2514600"/>
            <a:ext cx="4800600" cy="3200400"/>
          </a:xfrm>
          <a:prstGeom prst="rect">
            <a:avLst/>
          </a:prstGeom>
          <a:noFill/>
          <a:ln w="12700">
            <a:noFill/>
            <a:miter lim="800000"/>
            <a:headEnd/>
            <a:tailEnd/>
          </a:ln>
        </p:spPr>
      </p:pic>
      <p:sp>
        <p:nvSpPr>
          <p:cNvPr id="10249" name="Rectangle 9"/>
          <p:cNvSpPr>
            <a:spLocks/>
          </p:cNvSpPr>
          <p:nvPr/>
        </p:nvSpPr>
        <p:spPr bwMode="auto">
          <a:xfrm>
            <a:off x="2997200" y="4876800"/>
            <a:ext cx="2819400" cy="738664"/>
          </a:xfrm>
          <a:prstGeom prst="rect">
            <a:avLst/>
          </a:prstGeom>
          <a:solidFill>
            <a:schemeClr val="bg1">
              <a:alpha val="50000"/>
            </a:schemeClr>
          </a:solidFill>
          <a:ln w="12700">
            <a:noFill/>
            <a:miter lim="800000"/>
            <a:headEnd/>
            <a:tailEnd/>
          </a:ln>
        </p:spPr>
        <p:txBody>
          <a:bodyPr vert="horz" wrap="square" lIns="0" tIns="0" rIns="0" bIns="0" anchor="ctr">
            <a:spAutoFit/>
          </a:bodyPr>
          <a:lstStyle/>
          <a:p>
            <a:r>
              <a:rPr lang="en-US" sz="2400" dirty="0">
                <a:latin typeface="Palatino" pitchFamily="-84" charset="0"/>
                <a:ea typeface="MS PGothic" pitchFamily="34" charset="-128"/>
                <a:sym typeface="Palatino" pitchFamily="-84" charset="0"/>
              </a:rPr>
              <a:t>Cornell President </a:t>
            </a:r>
          </a:p>
          <a:p>
            <a:r>
              <a:rPr lang="en-US" sz="2400" i="1" dirty="0">
                <a:latin typeface="Palatino Bold" pitchFamily="-84" charset="0"/>
                <a:ea typeface="MS PGothic" pitchFamily="34" charset="-128"/>
                <a:sym typeface="Palatino Bold" pitchFamily="-84" charset="0"/>
              </a:rPr>
              <a:t>David </a:t>
            </a:r>
            <a:r>
              <a:rPr lang="en-US" sz="2400" i="1" dirty="0" err="1">
                <a:latin typeface="Palatino Bold" pitchFamily="-84" charset="0"/>
                <a:ea typeface="MS PGothic" pitchFamily="34" charset="-128"/>
                <a:sym typeface="Palatino Bold" pitchFamily="-84" charset="0"/>
              </a:rPr>
              <a:t>Skorton</a:t>
            </a:r>
            <a:endParaRPr lang="en-US" sz="2400" i="1" dirty="0">
              <a:latin typeface="Palatino Bold" pitchFamily="-84" charset="0"/>
              <a:ea typeface="MS PGothic" pitchFamily="34" charset="-128"/>
              <a:sym typeface="Palatino Bold" pitchFamily="-84" charset="0"/>
            </a:endParaRPr>
          </a:p>
        </p:txBody>
      </p:sp>
      <p:sp>
        <p:nvSpPr>
          <p:cNvPr id="10250" name="Rectangle 10"/>
          <p:cNvSpPr>
            <a:spLocks/>
          </p:cNvSpPr>
          <p:nvPr/>
        </p:nvSpPr>
        <p:spPr bwMode="auto">
          <a:xfrm>
            <a:off x="9931400" y="8152541"/>
            <a:ext cx="1957864" cy="1107996"/>
          </a:xfrm>
          <a:prstGeom prst="rect">
            <a:avLst/>
          </a:prstGeom>
          <a:solidFill>
            <a:schemeClr val="bg1">
              <a:alpha val="50000"/>
            </a:schemeClr>
          </a:solidFill>
          <a:ln w="12700">
            <a:noFill/>
            <a:miter lim="800000"/>
            <a:headEnd/>
            <a:tailEnd/>
          </a:ln>
        </p:spPr>
        <p:txBody>
          <a:bodyPr vert="horz" wrap="square" lIns="0" tIns="0" rIns="0" bIns="0" anchor="ctr">
            <a:spAutoFit/>
          </a:bodyPr>
          <a:lstStyle/>
          <a:p>
            <a:r>
              <a:rPr lang="en-US" sz="2400" dirty="0">
                <a:latin typeface="Palatino" pitchFamily="-84" charset="0"/>
                <a:ea typeface="MS PGothic" pitchFamily="34" charset="-128"/>
                <a:sym typeface="Palatino" pitchFamily="-84" charset="0"/>
              </a:rPr>
              <a:t>Dean of Students</a:t>
            </a:r>
          </a:p>
          <a:p>
            <a:r>
              <a:rPr lang="en-US" sz="2400" i="1" dirty="0">
                <a:latin typeface="Palatino Bold" pitchFamily="-84" charset="0"/>
                <a:ea typeface="MS PGothic" pitchFamily="34" charset="-128"/>
                <a:sym typeface="Palatino Bold" pitchFamily="-84" charset="0"/>
              </a:rPr>
              <a:t>Kent Hubbell</a:t>
            </a:r>
          </a:p>
        </p:txBody>
      </p:sp>
      <p:pic>
        <p:nvPicPr>
          <p:cNvPr id="13" name="Picture 12" descr="Susan Murphy.jpg"/>
          <p:cNvPicPr>
            <a:picLocks noChangeAspect="1"/>
          </p:cNvPicPr>
          <p:nvPr/>
        </p:nvPicPr>
        <p:blipFill>
          <a:blip r:embed="rId5"/>
          <a:stretch>
            <a:fillRect/>
          </a:stretch>
        </p:blipFill>
        <p:spPr>
          <a:xfrm>
            <a:off x="7109594" y="2514600"/>
            <a:ext cx="4803006" cy="3200400"/>
          </a:xfrm>
          <a:prstGeom prst="rect">
            <a:avLst/>
          </a:prstGeom>
        </p:spPr>
      </p:pic>
      <p:sp>
        <p:nvSpPr>
          <p:cNvPr id="14" name="Rectangle 9"/>
          <p:cNvSpPr>
            <a:spLocks/>
          </p:cNvSpPr>
          <p:nvPr/>
        </p:nvSpPr>
        <p:spPr bwMode="auto">
          <a:xfrm>
            <a:off x="8940800" y="4530804"/>
            <a:ext cx="2895600" cy="1107996"/>
          </a:xfrm>
          <a:prstGeom prst="rect">
            <a:avLst/>
          </a:prstGeom>
          <a:solidFill>
            <a:schemeClr val="bg1">
              <a:alpha val="50000"/>
            </a:schemeClr>
          </a:solidFill>
          <a:ln w="12700">
            <a:noFill/>
            <a:miter lim="800000"/>
            <a:headEnd/>
            <a:tailEnd/>
          </a:ln>
        </p:spPr>
        <p:txBody>
          <a:bodyPr vert="horz" wrap="square" lIns="0" tIns="0" rIns="0" bIns="0" anchor="ctr">
            <a:spAutoFit/>
          </a:bodyPr>
          <a:lstStyle/>
          <a:p>
            <a:r>
              <a:rPr lang="en-US" sz="2400" dirty="0" smtClean="0">
                <a:latin typeface="Palatino" pitchFamily="-84" charset="0"/>
                <a:ea typeface="MS PGothic" pitchFamily="34" charset="-128"/>
                <a:sym typeface="Palatino" pitchFamily="-84" charset="0"/>
              </a:rPr>
              <a:t>VP for Student &amp; Academic Services </a:t>
            </a:r>
            <a:endParaRPr lang="en-US" sz="2400" dirty="0">
              <a:latin typeface="Palatino" pitchFamily="-84" charset="0"/>
              <a:ea typeface="MS PGothic" pitchFamily="34" charset="-128"/>
              <a:sym typeface="Palatino" pitchFamily="-84" charset="0"/>
            </a:endParaRPr>
          </a:p>
          <a:p>
            <a:r>
              <a:rPr lang="en-US" sz="2400" i="1" dirty="0" smtClean="0">
                <a:latin typeface="Palatino Bold" pitchFamily="-84" charset="0"/>
                <a:ea typeface="MS PGothic" pitchFamily="34" charset="-128"/>
                <a:sym typeface="Palatino Bold" pitchFamily="-84" charset="0"/>
              </a:rPr>
              <a:t>Susan Murphy</a:t>
            </a:r>
            <a:endParaRPr lang="en-US" sz="2400" i="1" dirty="0">
              <a:latin typeface="Palatino Bold" pitchFamily="-84" charset="0"/>
              <a:ea typeface="MS PGothic" pitchFamily="34" charset="-128"/>
              <a:sym typeface="Palatino Bold" pitchFamily="-84" charset="0"/>
            </a:endParaRPr>
          </a:p>
        </p:txBody>
      </p:sp>
      <p:pic>
        <p:nvPicPr>
          <p:cNvPr id="15" name="Picture 7"/>
          <p:cNvPicPr>
            <a:picLocks noChangeAspect="1" noChangeArrowheads="1"/>
          </p:cNvPicPr>
          <p:nvPr/>
        </p:nvPicPr>
        <p:blipFill>
          <a:blip r:embed="rId6"/>
          <a:srcRect/>
          <a:stretch>
            <a:fillRect/>
          </a:stretch>
        </p:blipFill>
        <p:spPr bwMode="auto">
          <a:xfrm>
            <a:off x="1066801" y="6206068"/>
            <a:ext cx="4749799" cy="3166532"/>
          </a:xfrm>
          <a:prstGeom prst="rect">
            <a:avLst/>
          </a:prstGeom>
          <a:noFill/>
          <a:ln w="12700">
            <a:noFill/>
            <a:miter lim="800000"/>
            <a:headEnd/>
            <a:tailEnd/>
          </a:ln>
        </p:spPr>
      </p:pic>
      <p:sp>
        <p:nvSpPr>
          <p:cNvPr id="16" name="Rectangle 11"/>
          <p:cNvSpPr>
            <a:spLocks/>
          </p:cNvSpPr>
          <p:nvPr/>
        </p:nvSpPr>
        <p:spPr bwMode="auto">
          <a:xfrm>
            <a:off x="3378200" y="8229600"/>
            <a:ext cx="2362200" cy="1066800"/>
          </a:xfrm>
          <a:prstGeom prst="rect">
            <a:avLst/>
          </a:prstGeom>
          <a:solidFill>
            <a:schemeClr val="bg1">
              <a:alpha val="50000"/>
            </a:schemeClr>
          </a:solidFill>
          <a:ln w="12700">
            <a:noFill/>
            <a:miter lim="800000"/>
            <a:headEnd/>
            <a:tailEnd/>
          </a:ln>
        </p:spPr>
        <p:txBody>
          <a:bodyPr vert="horz" lIns="0" tIns="0" rIns="0" bIns="0" anchor="ctr"/>
          <a:lstStyle/>
          <a:p>
            <a:r>
              <a:rPr lang="en-US" sz="2400" dirty="0">
                <a:latin typeface="Palatino" pitchFamily="-84" charset="0"/>
                <a:ea typeface="MS PGothic" pitchFamily="34" charset="-128"/>
                <a:sym typeface="Palatino" pitchFamily="-84" charset="0"/>
              </a:rPr>
              <a:t>Dean of the </a:t>
            </a:r>
            <a:endParaRPr lang="en-US" sz="2400" dirty="0" smtClean="0">
              <a:latin typeface="Palatino" pitchFamily="-84" charset="0"/>
              <a:ea typeface="MS PGothic" pitchFamily="34" charset="-128"/>
              <a:sym typeface="Palatino" pitchFamily="-84" charset="0"/>
            </a:endParaRPr>
          </a:p>
          <a:p>
            <a:r>
              <a:rPr lang="en-US" sz="2400" dirty="0" smtClean="0">
                <a:latin typeface="Palatino" pitchFamily="-84" charset="0"/>
                <a:ea typeface="MS PGothic" pitchFamily="34" charset="-128"/>
                <a:sym typeface="Palatino" pitchFamily="-84" charset="0"/>
              </a:rPr>
              <a:t>Graduate </a:t>
            </a:r>
            <a:r>
              <a:rPr lang="en-US" sz="2400" dirty="0">
                <a:latin typeface="Palatino" pitchFamily="-84" charset="0"/>
                <a:ea typeface="MS PGothic" pitchFamily="34" charset="-128"/>
                <a:sym typeface="Palatino" pitchFamily="-84" charset="0"/>
              </a:rPr>
              <a:t>School</a:t>
            </a:r>
          </a:p>
          <a:p>
            <a:r>
              <a:rPr lang="en-US" sz="2400" i="1" dirty="0" smtClean="0">
                <a:latin typeface="Palatino Bold" pitchFamily="-84" charset="0"/>
                <a:ea typeface="MS PGothic" pitchFamily="34" charset="-128"/>
                <a:sym typeface="Palatino Bold" pitchFamily="-84" charset="0"/>
              </a:rPr>
              <a:t>Barbara </a:t>
            </a:r>
            <a:r>
              <a:rPr lang="en-US" sz="2400" i="1" dirty="0">
                <a:latin typeface="Palatino Bold" pitchFamily="-84" charset="0"/>
                <a:ea typeface="MS PGothic" pitchFamily="34" charset="-128"/>
                <a:sym typeface="Palatino Bold" pitchFamily="-84" charset="0"/>
              </a:rPr>
              <a:t>Knuth</a:t>
            </a:r>
          </a:p>
        </p:txBody>
      </p:sp>
    </p:spTree>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p:cNvSpPr>
          <p:nvPr/>
        </p:nvSpPr>
        <p:spPr bwMode="auto">
          <a:xfrm>
            <a:off x="-38100" y="0"/>
            <a:ext cx="13068300" cy="1536700"/>
          </a:xfrm>
          <a:prstGeom prst="rect">
            <a:avLst/>
          </a:prstGeom>
          <a:solidFill>
            <a:srgbClr val="B31B1B"/>
          </a:solidFill>
          <a:ln w="12700">
            <a:noFill/>
            <a:miter lim="800000"/>
            <a:headEnd/>
            <a:tailEnd/>
          </a:ln>
        </p:spPr>
        <p:txBody>
          <a:bodyPr lIns="0" tIns="0" rIns="0" bIns="0"/>
          <a:lstStyle/>
          <a:p>
            <a:endParaRPr lang="en-US"/>
          </a:p>
        </p:txBody>
      </p:sp>
      <p:pic>
        <p:nvPicPr>
          <p:cNvPr id="11267" name="Picture 3"/>
          <p:cNvPicPr>
            <a:picLocks noChangeAspect="1" noChangeArrowheads="1"/>
          </p:cNvPicPr>
          <p:nvPr/>
        </p:nvPicPr>
        <p:blipFill>
          <a:blip r:embed="rId2"/>
          <a:srcRect/>
          <a:stretch>
            <a:fillRect/>
          </a:stretch>
        </p:blipFill>
        <p:spPr bwMode="auto">
          <a:xfrm>
            <a:off x="419100" y="190500"/>
            <a:ext cx="4622800" cy="1168400"/>
          </a:xfrm>
          <a:prstGeom prst="rect">
            <a:avLst/>
          </a:prstGeom>
          <a:noFill/>
          <a:ln w="12700">
            <a:noFill/>
            <a:miter lim="800000"/>
            <a:headEnd/>
            <a:tailEnd/>
          </a:ln>
        </p:spPr>
      </p:pic>
      <p:sp>
        <p:nvSpPr>
          <p:cNvPr id="11268" name="Rectangle 4"/>
          <p:cNvSpPr>
            <a:spLocks/>
          </p:cNvSpPr>
          <p:nvPr/>
        </p:nvSpPr>
        <p:spPr bwMode="auto">
          <a:xfrm>
            <a:off x="6477000" y="209550"/>
            <a:ext cx="5956300" cy="1117600"/>
          </a:xfrm>
          <a:prstGeom prst="rect">
            <a:avLst/>
          </a:prstGeom>
          <a:noFill/>
          <a:ln w="12700">
            <a:noFill/>
            <a:miter lim="800000"/>
            <a:headEnd/>
            <a:tailEnd/>
          </a:ln>
        </p:spPr>
        <p:txBody>
          <a:bodyPr lIns="0" tIns="0" rIns="0" bIns="0" anchor="ctr"/>
          <a:lstStyle/>
          <a:p>
            <a:pPr algn="r"/>
            <a:r>
              <a:rPr lang="en-US" sz="3000">
                <a:solidFill>
                  <a:srgbClr val="FFFFFF"/>
                </a:solidFill>
                <a:latin typeface="Palatino" pitchFamily="-84" charset="0"/>
                <a:ea typeface="MS PGothic" pitchFamily="34" charset="-128"/>
                <a:sym typeface="Palatino" pitchFamily="-84" charset="0"/>
              </a:rPr>
              <a:t>Graduate &amp; Professional</a:t>
            </a:r>
          </a:p>
          <a:p>
            <a:pPr algn="r"/>
            <a:r>
              <a:rPr lang="en-US" sz="3000">
                <a:solidFill>
                  <a:srgbClr val="FFFFFF"/>
                </a:solidFill>
                <a:latin typeface="Palatino" pitchFamily="-84" charset="0"/>
                <a:ea typeface="MS PGothic" pitchFamily="34" charset="-128"/>
                <a:sym typeface="Palatino" pitchFamily="-84" charset="0"/>
              </a:rPr>
              <a:t>Student Assembly</a:t>
            </a:r>
          </a:p>
        </p:txBody>
      </p:sp>
      <p:sp>
        <p:nvSpPr>
          <p:cNvPr id="11269" name="Rectangle 5"/>
          <p:cNvSpPr>
            <a:spLocks/>
          </p:cNvSpPr>
          <p:nvPr/>
        </p:nvSpPr>
        <p:spPr bwMode="auto">
          <a:xfrm>
            <a:off x="2763463" y="1719818"/>
            <a:ext cx="7465185" cy="738664"/>
          </a:xfrm>
          <a:prstGeom prst="rect">
            <a:avLst/>
          </a:prstGeom>
          <a:noFill/>
          <a:ln w="12700">
            <a:noFill/>
            <a:miter lim="800000"/>
            <a:headEnd/>
            <a:tailEnd/>
          </a:ln>
        </p:spPr>
        <p:txBody>
          <a:bodyPr wrap="none" lIns="0" tIns="0" rIns="0" bIns="0" anchor="ctr">
            <a:spAutoFit/>
          </a:bodyPr>
          <a:lstStyle/>
          <a:p>
            <a:r>
              <a:rPr lang="en-US" sz="4800" b="1" dirty="0" smtClean="0">
                <a:latin typeface="Palatino" pitchFamily="-84" charset="0"/>
                <a:ea typeface="MS PGothic" pitchFamily="34" charset="-128"/>
                <a:sym typeface="Palatino" pitchFamily="-84" charset="0"/>
              </a:rPr>
              <a:t>Administration Response</a:t>
            </a:r>
            <a:endParaRPr lang="en-US" sz="4800" b="1" dirty="0">
              <a:latin typeface="Palatino" pitchFamily="-84" charset="0"/>
              <a:ea typeface="MS PGothic" pitchFamily="34" charset="-128"/>
              <a:sym typeface="Palatino" pitchFamily="-84" charset="0"/>
            </a:endParaRPr>
          </a:p>
        </p:txBody>
      </p:sp>
      <p:sp>
        <p:nvSpPr>
          <p:cNvPr id="10246" name="Rectangle 6"/>
          <p:cNvSpPr>
            <a:spLocks/>
          </p:cNvSpPr>
          <p:nvPr/>
        </p:nvSpPr>
        <p:spPr bwMode="auto">
          <a:xfrm>
            <a:off x="365125" y="2800350"/>
            <a:ext cx="12522200" cy="6572250"/>
          </a:xfrm>
          <a:prstGeom prst="rect">
            <a:avLst/>
          </a:prstGeom>
          <a:noFill/>
          <a:ln w="12700">
            <a:noFill/>
            <a:miter lim="800000"/>
            <a:headEnd/>
            <a:tailEnd/>
          </a:ln>
        </p:spPr>
        <p:txBody>
          <a:bodyPr lIns="0" tIns="0" rIns="0" bIns="0" anchor="t"/>
          <a:lstStyle/>
          <a:p>
            <a:pPr marL="468313" indent="-468313" algn="l">
              <a:buSzPct val="85000"/>
            </a:pPr>
            <a:r>
              <a:rPr lang="en-US" dirty="0" smtClean="0">
                <a:latin typeface="Palatino" pitchFamily="-84" charset="0"/>
                <a:ea typeface="MS PGothic" pitchFamily="34" charset="-128"/>
                <a:sym typeface="Palatino" pitchFamily="-84" charset="0"/>
              </a:rPr>
              <a:t>Creation of the GPCI Working Group </a:t>
            </a:r>
          </a:p>
          <a:p>
            <a:pPr marL="925513" lvl="1" indent="-468313" algn="l">
              <a:buSzPct val="85000"/>
              <a:buFont typeface="Arial" pitchFamily="34" charset="0"/>
              <a:buChar char="•"/>
            </a:pPr>
            <a:r>
              <a:rPr lang="en-US" dirty="0" smtClean="0">
                <a:latin typeface="Palatino" pitchFamily="-84" charset="0"/>
                <a:ea typeface="MS PGothic" pitchFamily="34" charset="-128"/>
                <a:sym typeface="Palatino" pitchFamily="-84" charset="0"/>
              </a:rPr>
              <a:t>Led by the Dean of the Graduate School and VP for Student &amp; Academic Services</a:t>
            </a:r>
          </a:p>
          <a:p>
            <a:pPr marL="925513" lvl="1" indent="-468313" algn="l">
              <a:buSzPct val="85000"/>
              <a:buFont typeface="Arial" pitchFamily="34" charset="0"/>
              <a:buChar char="•"/>
            </a:pPr>
            <a:r>
              <a:rPr lang="en-US" dirty="0" smtClean="0">
                <a:latin typeface="Palatino" pitchFamily="-84" charset="0"/>
                <a:ea typeface="MS PGothic" pitchFamily="34" charset="-128"/>
                <a:sym typeface="Palatino" pitchFamily="-84" charset="0"/>
              </a:rPr>
              <a:t>Composition:</a:t>
            </a:r>
          </a:p>
          <a:p>
            <a:pPr marL="1382713" lvl="2" indent="-468313" algn="l">
              <a:buSzPct val="85000"/>
              <a:buFont typeface="Arial" pitchFamily="34" charset="0"/>
              <a:buChar char="•"/>
            </a:pPr>
            <a:r>
              <a:rPr lang="en-US" sz="3200" dirty="0" smtClean="0">
                <a:latin typeface="Palatino" pitchFamily="-84" charset="0"/>
                <a:ea typeface="MS PGothic" pitchFamily="34" charset="-128"/>
                <a:sym typeface="Palatino" pitchFamily="-84" charset="0"/>
              </a:rPr>
              <a:t>Representatives from the Graduate School</a:t>
            </a:r>
          </a:p>
          <a:p>
            <a:pPr marL="1382713" lvl="2" indent="-468313" algn="l">
              <a:buSzPct val="85000"/>
              <a:buFont typeface="Arial" pitchFamily="34" charset="0"/>
              <a:buChar char="•"/>
            </a:pPr>
            <a:r>
              <a:rPr lang="en-US" sz="3200" dirty="0" smtClean="0">
                <a:latin typeface="Palatino" pitchFamily="-84" charset="0"/>
                <a:ea typeface="MS PGothic" pitchFamily="34" charset="-128"/>
                <a:sym typeface="Palatino" pitchFamily="-84" charset="0"/>
              </a:rPr>
              <a:t>Deans of three Professional Schools (Business, Law, Vet) and the Dean of Students</a:t>
            </a:r>
          </a:p>
          <a:p>
            <a:pPr marL="1382713" lvl="2" indent="-468313" algn="l">
              <a:buSzPct val="85000"/>
              <a:buFont typeface="Arial" pitchFamily="34" charset="0"/>
              <a:buChar char="•"/>
            </a:pPr>
            <a:r>
              <a:rPr lang="en-US" sz="3200" dirty="0" smtClean="0">
                <a:latin typeface="Palatino" pitchFamily="-84" charset="0"/>
                <a:ea typeface="MS PGothic" pitchFamily="34" charset="-128"/>
                <a:sym typeface="Palatino" pitchFamily="-84" charset="0"/>
              </a:rPr>
              <a:t>Members of the GPSA Executive Board and several GPSA Committee Chairs</a:t>
            </a:r>
          </a:p>
          <a:p>
            <a:pPr marL="925513" lvl="1" indent="-468313" algn="l">
              <a:buSzPct val="85000"/>
              <a:buFont typeface="Arial" pitchFamily="34" charset="0"/>
              <a:buChar char="•"/>
            </a:pPr>
            <a:r>
              <a:rPr lang="en-US" sz="3200" dirty="0" smtClean="0">
                <a:latin typeface="Palatino" pitchFamily="-84" charset="0"/>
                <a:ea typeface="MS PGothic" pitchFamily="34" charset="-128"/>
                <a:sym typeface="Palatino" pitchFamily="-84" charset="0"/>
              </a:rPr>
              <a:t>C</a:t>
            </a:r>
            <a:r>
              <a:rPr lang="en-US" dirty="0" smtClean="0">
                <a:latin typeface="Palatino" pitchFamily="-84" charset="0"/>
                <a:ea typeface="MS PGothic" pitchFamily="34" charset="-128"/>
                <a:sym typeface="Palatino" pitchFamily="-84" charset="0"/>
              </a:rPr>
              <a:t>urrently identifying which administrators/staff should be primarily responsible for each section</a:t>
            </a:r>
          </a:p>
          <a:p>
            <a:pPr marL="925513" lvl="1" indent="-468313" algn="l">
              <a:buSzPct val="85000"/>
              <a:buFont typeface="Arial" pitchFamily="34" charset="0"/>
              <a:buChar char="•"/>
            </a:pPr>
            <a:endParaRPr lang="en-US" dirty="0" smtClean="0">
              <a:latin typeface="Palatino" pitchFamily="-84" charset="0"/>
              <a:ea typeface="MS PGothic" pitchFamily="34" charset="-128"/>
              <a:sym typeface="Palatino" pitchFamily="-84" charset="0"/>
            </a:endParaRPr>
          </a:p>
          <a:p>
            <a:pPr marL="468313" indent="-468313" algn="l">
              <a:buSzPct val="85000"/>
              <a:buFont typeface="Arial" pitchFamily="34" charset="0"/>
              <a:buChar char="•"/>
            </a:pPr>
            <a:endParaRPr lang="en-US" dirty="0" smtClean="0">
              <a:latin typeface="Palatino" pitchFamily="-84" charset="0"/>
              <a:ea typeface="MS PGothic" pitchFamily="34" charset="-128"/>
              <a:sym typeface="Palatino" pitchFamily="-84" charset="0"/>
            </a:endParaRPr>
          </a:p>
          <a:p>
            <a:pPr marL="925513" lvl="1" indent="-468313" algn="l">
              <a:buSzPct val="85000"/>
              <a:buFont typeface="Arial" pitchFamily="34" charset="0"/>
              <a:buChar char="•"/>
            </a:pPr>
            <a:endParaRPr lang="en-US" dirty="0">
              <a:latin typeface="Palatino" pitchFamily="-84" charset="0"/>
              <a:ea typeface="MS PGothic" pitchFamily="34" charset="-128"/>
              <a:sym typeface="Palatino" pitchFamily="-84" charset="0"/>
            </a:endParaRPr>
          </a:p>
        </p:txBody>
      </p:sp>
    </p:spTree>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p:cNvSpPr>
          <p:nvPr/>
        </p:nvSpPr>
        <p:spPr bwMode="auto">
          <a:xfrm>
            <a:off x="-38100" y="0"/>
            <a:ext cx="13068300" cy="1536700"/>
          </a:xfrm>
          <a:prstGeom prst="rect">
            <a:avLst/>
          </a:prstGeom>
          <a:solidFill>
            <a:srgbClr val="B31B1B"/>
          </a:solidFill>
          <a:ln w="12700">
            <a:noFill/>
            <a:miter lim="800000"/>
            <a:headEnd/>
            <a:tailEnd/>
          </a:ln>
        </p:spPr>
        <p:txBody>
          <a:bodyPr lIns="0" tIns="0" rIns="0" bIns="0"/>
          <a:lstStyle/>
          <a:p>
            <a:endParaRPr lang="en-US"/>
          </a:p>
        </p:txBody>
      </p:sp>
      <p:pic>
        <p:nvPicPr>
          <p:cNvPr id="11267" name="Picture 3"/>
          <p:cNvPicPr>
            <a:picLocks noChangeAspect="1" noChangeArrowheads="1"/>
          </p:cNvPicPr>
          <p:nvPr/>
        </p:nvPicPr>
        <p:blipFill>
          <a:blip r:embed="rId2"/>
          <a:srcRect/>
          <a:stretch>
            <a:fillRect/>
          </a:stretch>
        </p:blipFill>
        <p:spPr bwMode="auto">
          <a:xfrm>
            <a:off x="419100" y="190500"/>
            <a:ext cx="4622800" cy="1168400"/>
          </a:xfrm>
          <a:prstGeom prst="rect">
            <a:avLst/>
          </a:prstGeom>
          <a:noFill/>
          <a:ln w="12700">
            <a:noFill/>
            <a:miter lim="800000"/>
            <a:headEnd/>
            <a:tailEnd/>
          </a:ln>
        </p:spPr>
      </p:pic>
      <p:sp>
        <p:nvSpPr>
          <p:cNvPr id="11268" name="Rectangle 4"/>
          <p:cNvSpPr>
            <a:spLocks/>
          </p:cNvSpPr>
          <p:nvPr/>
        </p:nvSpPr>
        <p:spPr bwMode="auto">
          <a:xfrm>
            <a:off x="6477000" y="209550"/>
            <a:ext cx="5956300" cy="1117600"/>
          </a:xfrm>
          <a:prstGeom prst="rect">
            <a:avLst/>
          </a:prstGeom>
          <a:noFill/>
          <a:ln w="12700">
            <a:noFill/>
            <a:miter lim="800000"/>
            <a:headEnd/>
            <a:tailEnd/>
          </a:ln>
        </p:spPr>
        <p:txBody>
          <a:bodyPr lIns="0" tIns="0" rIns="0" bIns="0" anchor="ctr"/>
          <a:lstStyle/>
          <a:p>
            <a:pPr algn="r"/>
            <a:r>
              <a:rPr lang="en-US" sz="3000">
                <a:solidFill>
                  <a:srgbClr val="FFFFFF"/>
                </a:solidFill>
                <a:latin typeface="Palatino" pitchFamily="-84" charset="0"/>
                <a:ea typeface="MS PGothic" pitchFamily="34" charset="-128"/>
                <a:sym typeface="Palatino" pitchFamily="-84" charset="0"/>
              </a:rPr>
              <a:t>Graduate &amp; Professional</a:t>
            </a:r>
          </a:p>
          <a:p>
            <a:pPr algn="r"/>
            <a:r>
              <a:rPr lang="en-US" sz="3000">
                <a:solidFill>
                  <a:srgbClr val="FFFFFF"/>
                </a:solidFill>
                <a:latin typeface="Palatino" pitchFamily="-84" charset="0"/>
                <a:ea typeface="MS PGothic" pitchFamily="34" charset="-128"/>
                <a:sym typeface="Palatino" pitchFamily="-84" charset="0"/>
              </a:rPr>
              <a:t>Student Assembly</a:t>
            </a:r>
          </a:p>
        </p:txBody>
      </p:sp>
      <p:sp>
        <p:nvSpPr>
          <p:cNvPr id="11269" name="Rectangle 5"/>
          <p:cNvSpPr>
            <a:spLocks/>
          </p:cNvSpPr>
          <p:nvPr/>
        </p:nvSpPr>
        <p:spPr bwMode="auto">
          <a:xfrm>
            <a:off x="2763463" y="1719818"/>
            <a:ext cx="7465185" cy="738664"/>
          </a:xfrm>
          <a:prstGeom prst="rect">
            <a:avLst/>
          </a:prstGeom>
          <a:noFill/>
          <a:ln w="12700">
            <a:noFill/>
            <a:miter lim="800000"/>
            <a:headEnd/>
            <a:tailEnd/>
          </a:ln>
        </p:spPr>
        <p:txBody>
          <a:bodyPr wrap="none" lIns="0" tIns="0" rIns="0" bIns="0" anchor="ctr">
            <a:spAutoFit/>
          </a:bodyPr>
          <a:lstStyle/>
          <a:p>
            <a:r>
              <a:rPr lang="en-US" sz="4800" b="1" dirty="0" smtClean="0">
                <a:latin typeface="Palatino" pitchFamily="-84" charset="0"/>
                <a:ea typeface="MS PGothic" pitchFamily="34" charset="-128"/>
                <a:sym typeface="Palatino" pitchFamily="-84" charset="0"/>
              </a:rPr>
              <a:t>Administration Response</a:t>
            </a:r>
            <a:endParaRPr lang="en-US" sz="4800" b="1" dirty="0">
              <a:latin typeface="Palatino" pitchFamily="-84" charset="0"/>
              <a:ea typeface="MS PGothic" pitchFamily="34" charset="-128"/>
              <a:sym typeface="Palatino" pitchFamily="-84" charset="0"/>
            </a:endParaRPr>
          </a:p>
        </p:txBody>
      </p:sp>
      <p:sp>
        <p:nvSpPr>
          <p:cNvPr id="10246" name="Rectangle 6"/>
          <p:cNvSpPr>
            <a:spLocks/>
          </p:cNvSpPr>
          <p:nvPr/>
        </p:nvSpPr>
        <p:spPr bwMode="auto">
          <a:xfrm>
            <a:off x="365125" y="2800350"/>
            <a:ext cx="12233275" cy="6572250"/>
          </a:xfrm>
          <a:prstGeom prst="rect">
            <a:avLst/>
          </a:prstGeom>
          <a:noFill/>
          <a:ln w="12700">
            <a:noFill/>
            <a:miter lim="800000"/>
            <a:headEnd/>
            <a:tailEnd/>
          </a:ln>
        </p:spPr>
        <p:txBody>
          <a:bodyPr lIns="0" tIns="0" rIns="0" bIns="0" anchor="t"/>
          <a:lstStyle/>
          <a:p>
            <a:pPr marL="468313" indent="-468313" algn="l">
              <a:buSzPct val="85000"/>
              <a:buFont typeface="Arial" pitchFamily="34" charset="0"/>
              <a:buChar char="•"/>
            </a:pPr>
            <a:r>
              <a:rPr lang="en-US" dirty="0" smtClean="0">
                <a:latin typeface="Palatino" pitchFamily="-84" charset="0"/>
                <a:ea typeface="MS PGothic" pitchFamily="34" charset="-128"/>
                <a:sym typeface="Palatino" pitchFamily="-84" charset="0"/>
              </a:rPr>
              <a:t>GPSA presented to the Council on Mental Health &amp; Welfare</a:t>
            </a:r>
          </a:p>
          <a:p>
            <a:pPr marL="468313" indent="-468313" algn="l">
              <a:buSzPct val="85000"/>
              <a:buFont typeface="Arial" pitchFamily="34" charset="0"/>
              <a:buChar char="•"/>
            </a:pPr>
            <a:endParaRPr lang="en-US" sz="1000" dirty="0" smtClean="0">
              <a:latin typeface="Palatino" pitchFamily="-84" charset="0"/>
              <a:ea typeface="MS PGothic" pitchFamily="34" charset="-128"/>
              <a:sym typeface="Palatino" pitchFamily="-84" charset="0"/>
            </a:endParaRPr>
          </a:p>
          <a:p>
            <a:pPr marL="468313" indent="-468313" algn="l">
              <a:buSzPct val="85000"/>
              <a:buFont typeface="Arial" pitchFamily="34" charset="0"/>
              <a:buChar char="•"/>
            </a:pPr>
            <a:r>
              <a:rPr lang="en-US" dirty="0" smtClean="0">
                <a:latin typeface="Palatino" pitchFamily="-84" charset="0"/>
                <a:ea typeface="MS PGothic" pitchFamily="34" charset="-128"/>
                <a:sym typeface="Palatino" pitchFamily="-84" charset="0"/>
              </a:rPr>
              <a:t>Comments about the Graduate &amp; </a:t>
            </a:r>
          </a:p>
          <a:p>
            <a:pPr marL="468313" indent="-468313" algn="l">
              <a:buSzPct val="85000"/>
            </a:pPr>
            <a:r>
              <a:rPr lang="en-US" dirty="0" smtClean="0">
                <a:latin typeface="Palatino" pitchFamily="-84" charset="0"/>
                <a:ea typeface="MS PGothic" pitchFamily="34" charset="-128"/>
                <a:sym typeface="Palatino" pitchFamily="-84" charset="0"/>
              </a:rPr>
              <a:t>	Professional Student Center have </a:t>
            </a:r>
          </a:p>
          <a:p>
            <a:pPr marL="468313" indent="-468313" algn="l">
              <a:buSzPct val="85000"/>
            </a:pPr>
            <a:r>
              <a:rPr lang="en-US" dirty="0" smtClean="0">
                <a:latin typeface="Palatino" pitchFamily="-84" charset="0"/>
                <a:ea typeface="MS PGothic" pitchFamily="34" charset="-128"/>
                <a:sym typeface="Palatino" pitchFamily="-84" charset="0"/>
              </a:rPr>
              <a:t>	been discussed as a step after </a:t>
            </a:r>
          </a:p>
          <a:p>
            <a:pPr marL="468313" indent="-468313" algn="l">
              <a:buSzPct val="85000"/>
            </a:pPr>
            <a:r>
              <a:rPr lang="en-US" dirty="0" smtClean="0">
                <a:latin typeface="Palatino" pitchFamily="-84" charset="0"/>
                <a:ea typeface="MS PGothic" pitchFamily="34" charset="-128"/>
                <a:sym typeface="Palatino" pitchFamily="-84" charset="0"/>
              </a:rPr>
              <a:t>	current Big Red Barn renovations</a:t>
            </a:r>
          </a:p>
          <a:p>
            <a:pPr marL="468313" indent="-468313" algn="l">
              <a:buSzPct val="85000"/>
            </a:pPr>
            <a:endParaRPr lang="en-US" sz="1000" dirty="0" smtClean="0">
              <a:latin typeface="Palatino" pitchFamily="-84" charset="0"/>
              <a:ea typeface="MS PGothic" pitchFamily="34" charset="-128"/>
              <a:sym typeface="Palatino" pitchFamily="-84" charset="0"/>
            </a:endParaRPr>
          </a:p>
          <a:p>
            <a:pPr marL="468313" indent="-468313" algn="l">
              <a:buSzPct val="85000"/>
              <a:buFont typeface="Arial" pitchFamily="34" charset="0"/>
              <a:buChar char="•"/>
            </a:pPr>
            <a:r>
              <a:rPr lang="en-US" dirty="0" smtClean="0">
                <a:latin typeface="Palatino" pitchFamily="-84" charset="0"/>
                <a:ea typeface="MS PGothic" pitchFamily="34" charset="-128"/>
                <a:sym typeface="Palatino" pitchFamily="-84" charset="0"/>
              </a:rPr>
              <a:t>Career Services staff have already </a:t>
            </a:r>
          </a:p>
          <a:p>
            <a:pPr marL="468313" indent="-468313" algn="l">
              <a:buSzPct val="85000"/>
            </a:pPr>
            <a:r>
              <a:rPr lang="en-US" dirty="0" smtClean="0">
                <a:latin typeface="Palatino" pitchFamily="-84" charset="0"/>
                <a:ea typeface="MS PGothic" pitchFamily="34" charset="-128"/>
                <a:sym typeface="Palatino" pitchFamily="-84" charset="0"/>
              </a:rPr>
              <a:t>	been incorporating suggestions into</a:t>
            </a:r>
          </a:p>
          <a:p>
            <a:pPr marL="468313" indent="-468313" algn="l">
              <a:buSzPct val="85000"/>
            </a:pPr>
            <a:r>
              <a:rPr lang="en-US" dirty="0" smtClean="0">
                <a:latin typeface="Palatino" pitchFamily="-84" charset="0"/>
                <a:ea typeface="MS PGothic" pitchFamily="34" charset="-128"/>
                <a:sym typeface="Palatino" pitchFamily="-84" charset="0"/>
              </a:rPr>
              <a:t>	the creation of new programming and events</a:t>
            </a:r>
          </a:p>
          <a:p>
            <a:pPr marL="468313" indent="-468313" algn="l">
              <a:buSzPct val="85000"/>
              <a:buFont typeface="Arial" pitchFamily="34" charset="0"/>
              <a:buChar char="•"/>
            </a:pPr>
            <a:endParaRPr lang="en-US" sz="2000" dirty="0" smtClean="0">
              <a:latin typeface="Palatino" pitchFamily="-84" charset="0"/>
              <a:ea typeface="MS PGothic" pitchFamily="34" charset="-128"/>
              <a:sym typeface="Palatino" pitchFamily="-84" charset="0"/>
            </a:endParaRPr>
          </a:p>
          <a:p>
            <a:pPr>
              <a:buSzPct val="85000"/>
            </a:pPr>
            <a:r>
              <a:rPr lang="en-US" b="1" i="1" dirty="0" smtClean="0">
                <a:latin typeface="Palatino" pitchFamily="-84" charset="0"/>
                <a:ea typeface="MS PGothic" pitchFamily="34" charset="-128"/>
                <a:sym typeface="Palatino" pitchFamily="-84" charset="0"/>
              </a:rPr>
              <a:t>In meetings, administrators often have their copy of the GPCI and refer to specific chapters &amp; recommendations</a:t>
            </a:r>
          </a:p>
          <a:p>
            <a:pPr marL="925513" lvl="1" indent="-468313" algn="l">
              <a:buSzPct val="85000"/>
              <a:buFont typeface="Arial" pitchFamily="34" charset="0"/>
              <a:buChar char="•"/>
            </a:pPr>
            <a:endParaRPr lang="en-US" dirty="0">
              <a:latin typeface="Palatino" pitchFamily="-84" charset="0"/>
              <a:ea typeface="MS PGothic" pitchFamily="34" charset="-128"/>
              <a:sym typeface="Palatino" pitchFamily="-84" charset="0"/>
            </a:endParaRPr>
          </a:p>
        </p:txBody>
      </p:sp>
      <p:pic>
        <p:nvPicPr>
          <p:cNvPr id="7" name="Picture 6" descr="800px-Cornell_Big_Red_Barn.jpg"/>
          <p:cNvPicPr>
            <a:picLocks noChangeAspect="1"/>
          </p:cNvPicPr>
          <p:nvPr/>
        </p:nvPicPr>
        <p:blipFill>
          <a:blip r:embed="rId3"/>
          <a:stretch>
            <a:fillRect/>
          </a:stretch>
        </p:blipFill>
        <p:spPr>
          <a:xfrm>
            <a:off x="8178800" y="3581400"/>
            <a:ext cx="4368800" cy="3276600"/>
          </a:xfrm>
          <a:prstGeom prst="rect">
            <a:avLst/>
          </a:prstGeom>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46">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p:cNvSpPr>
          <p:nvPr/>
        </p:nvSpPr>
        <p:spPr bwMode="auto">
          <a:xfrm>
            <a:off x="-38100" y="0"/>
            <a:ext cx="13068300" cy="1536700"/>
          </a:xfrm>
          <a:prstGeom prst="rect">
            <a:avLst/>
          </a:prstGeom>
          <a:solidFill>
            <a:srgbClr val="B31B1B"/>
          </a:solidFill>
          <a:ln w="12700">
            <a:noFill/>
            <a:miter lim="800000"/>
            <a:headEnd/>
            <a:tailEnd/>
          </a:ln>
        </p:spPr>
        <p:txBody>
          <a:bodyPr lIns="0" tIns="0" rIns="0" bIns="0"/>
          <a:lstStyle/>
          <a:p>
            <a:endParaRPr lang="en-US"/>
          </a:p>
        </p:txBody>
      </p:sp>
      <p:pic>
        <p:nvPicPr>
          <p:cNvPr id="13315" name="Picture 3"/>
          <p:cNvPicPr>
            <a:picLocks noChangeAspect="1" noChangeArrowheads="1"/>
          </p:cNvPicPr>
          <p:nvPr/>
        </p:nvPicPr>
        <p:blipFill>
          <a:blip r:embed="rId2"/>
          <a:srcRect/>
          <a:stretch>
            <a:fillRect/>
          </a:stretch>
        </p:blipFill>
        <p:spPr bwMode="auto">
          <a:xfrm>
            <a:off x="419100" y="190500"/>
            <a:ext cx="4622800" cy="1168400"/>
          </a:xfrm>
          <a:prstGeom prst="rect">
            <a:avLst/>
          </a:prstGeom>
          <a:noFill/>
          <a:ln w="12700">
            <a:noFill/>
            <a:miter lim="800000"/>
            <a:headEnd/>
            <a:tailEnd/>
          </a:ln>
        </p:spPr>
      </p:pic>
      <p:sp>
        <p:nvSpPr>
          <p:cNvPr id="13316" name="Rectangle 4"/>
          <p:cNvSpPr>
            <a:spLocks/>
          </p:cNvSpPr>
          <p:nvPr/>
        </p:nvSpPr>
        <p:spPr bwMode="auto">
          <a:xfrm>
            <a:off x="6477000" y="209550"/>
            <a:ext cx="5956300" cy="1117600"/>
          </a:xfrm>
          <a:prstGeom prst="rect">
            <a:avLst/>
          </a:prstGeom>
          <a:noFill/>
          <a:ln w="12700">
            <a:noFill/>
            <a:miter lim="800000"/>
            <a:headEnd/>
            <a:tailEnd/>
          </a:ln>
        </p:spPr>
        <p:txBody>
          <a:bodyPr lIns="0" tIns="0" rIns="0" bIns="0" anchor="ctr"/>
          <a:lstStyle/>
          <a:p>
            <a:pPr algn="r"/>
            <a:r>
              <a:rPr lang="en-US" sz="3000">
                <a:solidFill>
                  <a:srgbClr val="FFFFFF"/>
                </a:solidFill>
                <a:latin typeface="Palatino" pitchFamily="-84" charset="0"/>
                <a:ea typeface="MS PGothic" pitchFamily="34" charset="-128"/>
                <a:sym typeface="Palatino" pitchFamily="-84" charset="0"/>
              </a:rPr>
              <a:t>Graduate &amp; Professional</a:t>
            </a:r>
          </a:p>
          <a:p>
            <a:pPr algn="r"/>
            <a:r>
              <a:rPr lang="en-US" sz="3000">
                <a:solidFill>
                  <a:srgbClr val="FFFFFF"/>
                </a:solidFill>
                <a:latin typeface="Palatino" pitchFamily="-84" charset="0"/>
                <a:ea typeface="MS PGothic" pitchFamily="34" charset="-128"/>
                <a:sym typeface="Palatino" pitchFamily="-84" charset="0"/>
              </a:rPr>
              <a:t>Student Assembly</a:t>
            </a:r>
          </a:p>
        </p:txBody>
      </p:sp>
      <p:pic>
        <p:nvPicPr>
          <p:cNvPr id="13317" name="Picture 5"/>
          <p:cNvPicPr>
            <a:picLocks noChangeAspect="1" noChangeArrowheads="1"/>
          </p:cNvPicPr>
          <p:nvPr/>
        </p:nvPicPr>
        <p:blipFill>
          <a:blip r:embed="rId3"/>
          <a:srcRect/>
          <a:stretch>
            <a:fillRect/>
          </a:stretch>
        </p:blipFill>
        <p:spPr bwMode="auto">
          <a:xfrm>
            <a:off x="-19050" y="1536700"/>
            <a:ext cx="13030200" cy="8686800"/>
          </a:xfrm>
          <a:prstGeom prst="rect">
            <a:avLst/>
          </a:prstGeom>
          <a:noFill/>
          <a:ln w="12700">
            <a:noFill/>
            <a:miter lim="800000"/>
            <a:headEnd/>
            <a:tailEnd/>
          </a:ln>
        </p:spPr>
      </p:pic>
      <p:sp>
        <p:nvSpPr>
          <p:cNvPr id="13318" name="Rectangle 6"/>
          <p:cNvSpPr>
            <a:spLocks/>
          </p:cNvSpPr>
          <p:nvPr/>
        </p:nvSpPr>
        <p:spPr bwMode="auto">
          <a:xfrm>
            <a:off x="6681958" y="2649656"/>
            <a:ext cx="5546390" cy="3323987"/>
          </a:xfrm>
          <a:prstGeom prst="rect">
            <a:avLst/>
          </a:prstGeom>
          <a:noFill/>
          <a:ln w="12700">
            <a:noFill/>
            <a:miter lim="800000"/>
            <a:headEnd/>
            <a:tailEnd/>
          </a:ln>
        </p:spPr>
        <p:txBody>
          <a:bodyPr wrap="none" lIns="0" tIns="0" rIns="0" bIns="0" anchor="ctr">
            <a:spAutoFit/>
          </a:bodyPr>
          <a:lstStyle/>
          <a:p>
            <a:r>
              <a:rPr lang="en-US" dirty="0" smtClean="0">
                <a:solidFill>
                  <a:srgbClr val="FFFFFF"/>
                </a:solidFill>
                <a:latin typeface="Palatino" pitchFamily="-84" charset="0"/>
                <a:ea typeface="MS PGothic" pitchFamily="34" charset="-128"/>
                <a:sym typeface="Palatino" pitchFamily="-84" charset="0"/>
              </a:rPr>
              <a:t>Questions?</a:t>
            </a:r>
            <a:endParaRPr lang="en-US" dirty="0">
              <a:solidFill>
                <a:srgbClr val="FFFFFF"/>
              </a:solidFill>
              <a:latin typeface="Palatino" pitchFamily="-84" charset="0"/>
              <a:ea typeface="MS PGothic" pitchFamily="34" charset="-128"/>
              <a:sym typeface="Palatino" pitchFamily="-84" charset="0"/>
            </a:endParaRPr>
          </a:p>
          <a:p>
            <a:endParaRPr lang="en-US" dirty="0">
              <a:solidFill>
                <a:srgbClr val="FFFFFF"/>
              </a:solidFill>
              <a:latin typeface="Palatino" pitchFamily="-84" charset="0"/>
              <a:ea typeface="MS PGothic" pitchFamily="34" charset="-128"/>
              <a:sym typeface="Palatino" pitchFamily="-84" charset="0"/>
            </a:endParaRPr>
          </a:p>
          <a:p>
            <a:r>
              <a:rPr lang="en-US" dirty="0">
                <a:solidFill>
                  <a:srgbClr val="FFFFFF"/>
                </a:solidFill>
                <a:latin typeface="Palatino" pitchFamily="-84" charset="0"/>
                <a:ea typeface="MS PGothic" pitchFamily="34" charset="-128"/>
                <a:sym typeface="Palatino" pitchFamily="-84" charset="0"/>
              </a:rPr>
              <a:t>Email: </a:t>
            </a:r>
            <a:r>
              <a:rPr lang="en-US" u="sng" dirty="0" smtClean="0">
                <a:solidFill>
                  <a:srgbClr val="FFFFFF"/>
                </a:solidFill>
                <a:latin typeface="Palatino" pitchFamily="-84" charset="0"/>
                <a:ea typeface="MS PGothic" pitchFamily="34" charset="-128"/>
                <a:sym typeface="Palatino" pitchFamily="-84" charset="0"/>
                <a:hlinkClick r:id="rId4"/>
              </a:rPr>
              <a:t>nmb68@cornell.edu</a:t>
            </a:r>
            <a:endParaRPr lang="en-US" u="sng" dirty="0" smtClean="0">
              <a:solidFill>
                <a:srgbClr val="FFFFFF"/>
              </a:solidFill>
              <a:latin typeface="Palatino" pitchFamily="-84" charset="0"/>
              <a:ea typeface="MS PGothic" pitchFamily="34" charset="-128"/>
              <a:sym typeface="Palatino" pitchFamily="-84" charset="0"/>
            </a:endParaRPr>
          </a:p>
          <a:p>
            <a:r>
              <a:rPr lang="en-US" u="sng" dirty="0" smtClean="0">
                <a:solidFill>
                  <a:srgbClr val="FFFFFF"/>
                </a:solidFill>
                <a:latin typeface="Palatino" pitchFamily="-84" charset="0"/>
                <a:ea typeface="MS PGothic" pitchFamily="34" charset="-128"/>
                <a:sym typeface="Palatino" pitchFamily="-84" charset="0"/>
                <a:hlinkClick r:id="rId5"/>
              </a:rPr>
              <a:t>gpsa@cornell.edu</a:t>
            </a:r>
            <a:endParaRPr lang="en-US" u="sng" dirty="0" smtClean="0">
              <a:solidFill>
                <a:srgbClr val="FFFFFF"/>
              </a:solidFill>
              <a:latin typeface="Palatino" pitchFamily="-84" charset="0"/>
              <a:ea typeface="MS PGothic" pitchFamily="34" charset="-128"/>
              <a:sym typeface="Palatino" pitchFamily="-84" charset="0"/>
            </a:endParaRPr>
          </a:p>
          <a:p>
            <a:endParaRPr lang="en-US" dirty="0" smtClean="0">
              <a:solidFill>
                <a:srgbClr val="FFFFFF"/>
              </a:solidFill>
              <a:latin typeface="Palatino" pitchFamily="-84" charset="0"/>
              <a:ea typeface="MS PGothic" pitchFamily="34" charset="-128"/>
              <a:sym typeface="Palatino" pitchFamily="-84" charset="0"/>
            </a:endParaRPr>
          </a:p>
          <a:p>
            <a:r>
              <a:rPr lang="en-US" dirty="0" smtClean="0">
                <a:solidFill>
                  <a:srgbClr val="FFFFFF"/>
                </a:solidFill>
                <a:latin typeface="Palatino" pitchFamily="-84" charset="0"/>
                <a:ea typeface="MS PGothic" pitchFamily="34" charset="-128"/>
                <a:sym typeface="Palatino" pitchFamily="-84" charset="0"/>
              </a:rPr>
              <a:t>Phone</a:t>
            </a:r>
            <a:r>
              <a:rPr lang="en-US" dirty="0">
                <a:solidFill>
                  <a:srgbClr val="FFFFFF"/>
                </a:solidFill>
                <a:latin typeface="Palatino" pitchFamily="-84" charset="0"/>
                <a:ea typeface="MS PGothic" pitchFamily="34" charset="-128"/>
                <a:sym typeface="Palatino" pitchFamily="-84" charset="0"/>
              </a:rPr>
              <a:t>: </a:t>
            </a:r>
            <a:r>
              <a:rPr lang="en-US" dirty="0" smtClean="0">
                <a:solidFill>
                  <a:srgbClr val="FFFFFF"/>
                </a:solidFill>
                <a:latin typeface="Palatino" pitchFamily="-84" charset="0"/>
                <a:ea typeface="MS PGothic" pitchFamily="34" charset="-128"/>
                <a:sym typeface="Palatino" pitchFamily="-84" charset="0"/>
              </a:rPr>
              <a:t>720-371-4149</a:t>
            </a:r>
            <a:endParaRPr lang="en-US" dirty="0">
              <a:solidFill>
                <a:srgbClr val="FFFFFF"/>
              </a:solidFill>
              <a:latin typeface="Palatino" pitchFamily="-84" charset="0"/>
              <a:ea typeface="MS PGothic" pitchFamily="34" charset="-128"/>
              <a:sym typeface="Palatino" pitchFamily="-84" charset="0"/>
            </a:endParaRPr>
          </a:p>
        </p:txBody>
      </p:sp>
    </p:spTree>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p:cNvSpPr>
          <p:nvPr/>
        </p:nvSpPr>
        <p:spPr bwMode="auto">
          <a:xfrm>
            <a:off x="-38100" y="0"/>
            <a:ext cx="13068300" cy="1536700"/>
          </a:xfrm>
          <a:prstGeom prst="rect">
            <a:avLst/>
          </a:prstGeom>
          <a:solidFill>
            <a:srgbClr val="B31B1B"/>
          </a:solidFill>
          <a:ln w="12700">
            <a:noFill/>
            <a:miter lim="800000"/>
            <a:headEnd/>
            <a:tailEnd/>
          </a:ln>
        </p:spPr>
        <p:txBody>
          <a:bodyPr lIns="0" tIns="0" rIns="0" bIns="0"/>
          <a:lstStyle/>
          <a:p>
            <a:endParaRPr lang="en-US"/>
          </a:p>
        </p:txBody>
      </p:sp>
      <p:pic>
        <p:nvPicPr>
          <p:cNvPr id="3075" name="Picture 3"/>
          <p:cNvPicPr>
            <a:picLocks noChangeAspect="1" noChangeArrowheads="1"/>
          </p:cNvPicPr>
          <p:nvPr/>
        </p:nvPicPr>
        <p:blipFill>
          <a:blip r:embed="rId2"/>
          <a:srcRect/>
          <a:stretch>
            <a:fillRect/>
          </a:stretch>
        </p:blipFill>
        <p:spPr bwMode="auto">
          <a:xfrm>
            <a:off x="419100" y="190500"/>
            <a:ext cx="4622800" cy="1168400"/>
          </a:xfrm>
          <a:prstGeom prst="rect">
            <a:avLst/>
          </a:prstGeom>
          <a:noFill/>
          <a:ln w="12700">
            <a:noFill/>
            <a:miter lim="800000"/>
            <a:headEnd/>
            <a:tailEnd/>
          </a:ln>
        </p:spPr>
      </p:pic>
      <p:sp>
        <p:nvSpPr>
          <p:cNvPr id="3076" name="Rectangle 4"/>
          <p:cNvSpPr>
            <a:spLocks/>
          </p:cNvSpPr>
          <p:nvPr/>
        </p:nvSpPr>
        <p:spPr bwMode="auto">
          <a:xfrm>
            <a:off x="6477000" y="209550"/>
            <a:ext cx="5956300" cy="1117600"/>
          </a:xfrm>
          <a:prstGeom prst="rect">
            <a:avLst/>
          </a:prstGeom>
          <a:noFill/>
          <a:ln w="12700">
            <a:noFill/>
            <a:miter lim="800000"/>
            <a:headEnd/>
            <a:tailEnd/>
          </a:ln>
        </p:spPr>
        <p:txBody>
          <a:bodyPr lIns="0" tIns="0" rIns="0" bIns="0" anchor="ctr"/>
          <a:lstStyle/>
          <a:p>
            <a:pPr algn="r"/>
            <a:r>
              <a:rPr lang="en-US" sz="3000">
                <a:solidFill>
                  <a:srgbClr val="FFFFFF"/>
                </a:solidFill>
                <a:latin typeface="Palatino" pitchFamily="-84" charset="0"/>
                <a:ea typeface="MS PGothic" pitchFamily="34" charset="-128"/>
                <a:sym typeface="Palatino" pitchFamily="-84" charset="0"/>
              </a:rPr>
              <a:t>Graduate &amp; Professional</a:t>
            </a:r>
          </a:p>
          <a:p>
            <a:pPr algn="r"/>
            <a:r>
              <a:rPr lang="en-US" sz="3000">
                <a:solidFill>
                  <a:srgbClr val="FFFFFF"/>
                </a:solidFill>
                <a:latin typeface="Palatino" pitchFamily="-84" charset="0"/>
                <a:ea typeface="MS PGothic" pitchFamily="34" charset="-128"/>
                <a:sym typeface="Palatino" pitchFamily="-84" charset="0"/>
              </a:rPr>
              <a:t>Student Assembly</a:t>
            </a:r>
          </a:p>
        </p:txBody>
      </p:sp>
      <p:sp>
        <p:nvSpPr>
          <p:cNvPr id="3077" name="Rectangle 5"/>
          <p:cNvSpPr>
            <a:spLocks/>
          </p:cNvSpPr>
          <p:nvPr/>
        </p:nvSpPr>
        <p:spPr bwMode="auto">
          <a:xfrm>
            <a:off x="539750" y="1695450"/>
            <a:ext cx="11912600" cy="1524000"/>
          </a:xfrm>
          <a:prstGeom prst="rect">
            <a:avLst/>
          </a:prstGeom>
          <a:noFill/>
          <a:ln w="12700">
            <a:noFill/>
            <a:miter lim="800000"/>
            <a:headEnd/>
            <a:tailEnd/>
          </a:ln>
        </p:spPr>
        <p:txBody>
          <a:bodyPr lIns="0" tIns="0" rIns="0" bIns="0" anchor="ctr"/>
          <a:lstStyle/>
          <a:p>
            <a:r>
              <a:rPr lang="en-US" sz="4200" b="1" dirty="0" smtClean="0">
                <a:latin typeface="Palatino" pitchFamily="-84" charset="0"/>
                <a:ea typeface="MS PGothic" pitchFamily="34" charset="-128"/>
                <a:sym typeface="Palatino" pitchFamily="-84" charset="0"/>
              </a:rPr>
              <a:t>Graduate </a:t>
            </a:r>
            <a:r>
              <a:rPr lang="en-US" sz="4200" b="1" dirty="0">
                <a:latin typeface="Palatino" pitchFamily="-84" charset="0"/>
                <a:ea typeface="MS PGothic" pitchFamily="34" charset="-128"/>
                <a:sym typeface="Palatino" pitchFamily="-84" charset="0"/>
              </a:rPr>
              <a:t>&amp; Professional Student Assembly (GPSA) Overview</a:t>
            </a:r>
          </a:p>
        </p:txBody>
      </p:sp>
      <p:sp>
        <p:nvSpPr>
          <p:cNvPr id="3078" name="Rectangle 6"/>
          <p:cNvSpPr>
            <a:spLocks/>
          </p:cNvSpPr>
          <p:nvPr/>
        </p:nvSpPr>
        <p:spPr bwMode="auto">
          <a:xfrm>
            <a:off x="446088" y="3384550"/>
            <a:ext cx="12471400" cy="5588000"/>
          </a:xfrm>
          <a:prstGeom prst="rect">
            <a:avLst/>
          </a:prstGeom>
          <a:noFill/>
          <a:ln w="12700">
            <a:noFill/>
            <a:miter lim="800000"/>
            <a:headEnd/>
            <a:tailEnd/>
          </a:ln>
        </p:spPr>
        <p:txBody>
          <a:bodyPr lIns="0" tIns="0" rIns="0" bIns="0" anchor="ctr"/>
          <a:lstStyle/>
          <a:p>
            <a:pPr marL="233363" indent="-233363" algn="l">
              <a:buSzPct val="85000"/>
              <a:buFont typeface="Arial" pitchFamily="34" charset="0"/>
              <a:buChar char="•"/>
            </a:pPr>
            <a:r>
              <a:rPr lang="en-US" dirty="0" smtClean="0">
                <a:latin typeface="Palatino" pitchFamily="-84" charset="0"/>
                <a:ea typeface="MS PGothic" pitchFamily="34" charset="-128"/>
                <a:sym typeface="Palatino" pitchFamily="-84" charset="0"/>
              </a:rPr>
              <a:t>7,000 </a:t>
            </a:r>
            <a:r>
              <a:rPr lang="en-US" dirty="0">
                <a:latin typeface="Palatino" pitchFamily="-84" charset="0"/>
                <a:ea typeface="MS PGothic" pitchFamily="34" charset="-128"/>
                <a:sym typeface="Palatino" pitchFamily="-84" charset="0"/>
              </a:rPr>
              <a:t>graduate &amp; professional </a:t>
            </a:r>
            <a:r>
              <a:rPr lang="en-US" dirty="0" smtClean="0">
                <a:latin typeface="Palatino" pitchFamily="-84" charset="0"/>
                <a:ea typeface="MS PGothic" pitchFamily="34" charset="-128"/>
                <a:sym typeface="Palatino" pitchFamily="-84" charset="0"/>
              </a:rPr>
              <a:t>students</a:t>
            </a:r>
          </a:p>
          <a:p>
            <a:pPr marL="233363" indent="-233363" algn="l">
              <a:buSzPct val="85000"/>
              <a:buFont typeface="Arial" pitchFamily="34" charset="0"/>
              <a:buChar char="•"/>
            </a:pPr>
            <a:r>
              <a:rPr lang="en-US" dirty="0" smtClean="0">
                <a:latin typeface="Palatino" pitchFamily="-84" charset="0"/>
                <a:ea typeface="MS PGothic" pitchFamily="34" charset="-128"/>
                <a:sym typeface="Palatino" pitchFamily="-84" charset="0"/>
              </a:rPr>
              <a:t>GPSA </a:t>
            </a:r>
            <a:r>
              <a:rPr lang="en-US" dirty="0">
                <a:latin typeface="Palatino" pitchFamily="-84" charset="0"/>
                <a:ea typeface="MS PGothic" pitchFamily="34" charset="-128"/>
                <a:sym typeface="Palatino" pitchFamily="-84" charset="0"/>
              </a:rPr>
              <a:t>is one of </a:t>
            </a:r>
            <a:r>
              <a:rPr lang="en-US" dirty="0" smtClean="0">
                <a:latin typeface="Palatino" pitchFamily="-84" charset="0"/>
                <a:ea typeface="MS PGothic" pitchFamily="34" charset="-128"/>
                <a:sym typeface="Palatino" pitchFamily="-84" charset="0"/>
              </a:rPr>
              <a:t>four assemblies</a:t>
            </a:r>
          </a:p>
          <a:p>
            <a:pPr marL="233363" indent="-233363" algn="l">
              <a:buSzPct val="85000"/>
              <a:buFont typeface="Arial" pitchFamily="34" charset="0"/>
              <a:buChar char="•"/>
            </a:pPr>
            <a:r>
              <a:rPr lang="en-US" dirty="0" smtClean="0">
                <a:latin typeface="Palatino" pitchFamily="-84" charset="0"/>
                <a:ea typeface="MS PGothic" pitchFamily="34" charset="-128"/>
                <a:sym typeface="Palatino" pitchFamily="-84" charset="0"/>
              </a:rPr>
              <a:t>19 </a:t>
            </a:r>
            <a:r>
              <a:rPr lang="en-US" dirty="0">
                <a:latin typeface="Palatino" pitchFamily="-84" charset="0"/>
                <a:ea typeface="MS PGothic" pitchFamily="34" charset="-128"/>
                <a:sym typeface="Palatino" pitchFamily="-84" charset="0"/>
              </a:rPr>
              <a:t>voting </a:t>
            </a:r>
            <a:r>
              <a:rPr lang="en-US" dirty="0" smtClean="0">
                <a:latin typeface="Palatino" pitchFamily="-84" charset="0"/>
                <a:ea typeface="MS PGothic" pitchFamily="34" charset="-128"/>
                <a:sym typeface="Palatino" pitchFamily="-84" charset="0"/>
              </a:rPr>
              <a:t>members, plus </a:t>
            </a:r>
            <a:r>
              <a:rPr lang="en-US" dirty="0">
                <a:latin typeface="Palatino" pitchFamily="-84" charset="0"/>
                <a:ea typeface="MS PGothic" pitchFamily="34" charset="-128"/>
                <a:sym typeface="Palatino" pitchFamily="-84" charset="0"/>
              </a:rPr>
              <a:t>~100 </a:t>
            </a:r>
            <a:r>
              <a:rPr lang="ja-JP" altLang="en-US">
                <a:latin typeface="Arial" pitchFamily="34" charset="0"/>
                <a:ea typeface="MS PGothic" pitchFamily="34" charset="-128"/>
                <a:sym typeface="Palatino" pitchFamily="-84" charset="0"/>
              </a:rPr>
              <a:t>“</a:t>
            </a:r>
            <a:r>
              <a:rPr lang="en-US" altLang="ja-JP" dirty="0">
                <a:latin typeface="Palatino" pitchFamily="-84" charset="0"/>
                <a:ea typeface="MS PGothic" pitchFamily="34" charset="-128"/>
                <a:sym typeface="Palatino" pitchFamily="-84" charset="0"/>
              </a:rPr>
              <a:t>field reps</a:t>
            </a:r>
            <a:r>
              <a:rPr lang="ja-JP" altLang="en-US" smtClean="0">
                <a:latin typeface="Arial" pitchFamily="34" charset="0"/>
                <a:ea typeface="MS PGothic" pitchFamily="34" charset="-128"/>
                <a:sym typeface="Palatino" pitchFamily="-84" charset="0"/>
              </a:rPr>
              <a:t>”</a:t>
            </a:r>
            <a:endParaRPr lang="en-US" altLang="ja-JP" dirty="0" smtClean="0">
              <a:latin typeface="Palatino" pitchFamily="-84" charset="0"/>
              <a:ea typeface="MS PGothic" pitchFamily="34" charset="-128"/>
              <a:sym typeface="Palatino" pitchFamily="-84" charset="0"/>
            </a:endParaRPr>
          </a:p>
          <a:p>
            <a:pPr marL="233363" indent="-233363" algn="l">
              <a:buSzPct val="85000"/>
              <a:buFont typeface="Arial" pitchFamily="34" charset="0"/>
              <a:buChar char="•"/>
            </a:pPr>
            <a:r>
              <a:rPr lang="en-US" dirty="0" smtClean="0">
                <a:latin typeface="Palatino" pitchFamily="-84" charset="0"/>
                <a:ea typeface="MS PGothic" pitchFamily="34" charset="-128"/>
                <a:sym typeface="Palatino" pitchFamily="-84" charset="0"/>
              </a:rPr>
              <a:t>Activity </a:t>
            </a:r>
            <a:r>
              <a:rPr lang="en-US" dirty="0">
                <a:latin typeface="Palatino" pitchFamily="-84" charset="0"/>
                <a:ea typeface="MS PGothic" pitchFamily="34" charset="-128"/>
                <a:sym typeface="Palatino" pitchFamily="-84" charset="0"/>
              </a:rPr>
              <a:t>Fee: $</a:t>
            </a:r>
            <a:r>
              <a:rPr lang="en-US" dirty="0" smtClean="0">
                <a:latin typeface="Palatino" pitchFamily="-84" charset="0"/>
                <a:ea typeface="MS PGothic" pitchFamily="34" charset="-128"/>
                <a:sym typeface="Palatino" pitchFamily="-84" charset="0"/>
              </a:rPr>
              <a:t>81/student/year</a:t>
            </a:r>
          </a:p>
          <a:p>
            <a:pPr marL="233363" indent="-233363" algn="l">
              <a:buSzPct val="85000"/>
              <a:buFont typeface="Arial" pitchFamily="34" charset="0"/>
              <a:buChar char="•"/>
            </a:pPr>
            <a:r>
              <a:rPr lang="en-US" dirty="0" smtClean="0">
                <a:latin typeface="Palatino" pitchFamily="-84" charset="0"/>
                <a:ea typeface="MS PGothic" pitchFamily="34" charset="-128"/>
                <a:sym typeface="Palatino" pitchFamily="-84" charset="0"/>
              </a:rPr>
              <a:t>What </a:t>
            </a:r>
            <a:r>
              <a:rPr lang="en-US" dirty="0">
                <a:latin typeface="Palatino" pitchFamily="-84" charset="0"/>
                <a:ea typeface="MS PGothic" pitchFamily="34" charset="-128"/>
                <a:sym typeface="Palatino" pitchFamily="-84" charset="0"/>
              </a:rPr>
              <a:t>GPSA </a:t>
            </a:r>
            <a:r>
              <a:rPr lang="en-US" dirty="0" smtClean="0">
                <a:latin typeface="Palatino" pitchFamily="-84" charset="0"/>
                <a:ea typeface="MS PGothic" pitchFamily="34" charset="-128"/>
                <a:sym typeface="Palatino" pitchFamily="-84" charset="0"/>
              </a:rPr>
              <a:t>does:</a:t>
            </a:r>
          </a:p>
          <a:p>
            <a:pPr marL="914400" lvl="1" indent="-457200" algn="l">
              <a:buSzPct val="85000"/>
              <a:buFont typeface="Palatino" pitchFamily="-84" charset="0"/>
              <a:buChar char="•"/>
            </a:pPr>
            <a:r>
              <a:rPr lang="en-US" dirty="0" smtClean="0">
                <a:latin typeface="Palatino" pitchFamily="-84" charset="0"/>
                <a:ea typeface="MS PGothic" pitchFamily="34" charset="-128"/>
                <a:sym typeface="Palatino" pitchFamily="-84" charset="0"/>
              </a:rPr>
              <a:t>Set </a:t>
            </a:r>
            <a:r>
              <a:rPr lang="en-US" dirty="0">
                <a:latin typeface="Palatino" pitchFamily="-84" charset="0"/>
                <a:ea typeface="MS PGothic" pitchFamily="34" charset="-128"/>
                <a:sym typeface="Palatino" pitchFamily="-84" charset="0"/>
              </a:rPr>
              <a:t>&amp; allocate the activity </a:t>
            </a:r>
            <a:r>
              <a:rPr lang="en-US" dirty="0" smtClean="0">
                <a:latin typeface="Palatino" pitchFamily="-84" charset="0"/>
                <a:ea typeface="MS PGothic" pitchFamily="34" charset="-128"/>
                <a:sym typeface="Palatino" pitchFamily="-84" charset="0"/>
              </a:rPr>
              <a:t>fee</a:t>
            </a:r>
          </a:p>
          <a:p>
            <a:pPr marL="914400" lvl="1" indent="-457200" algn="l">
              <a:buSzPct val="85000"/>
              <a:buFont typeface="Palatino" pitchFamily="-84" charset="0"/>
              <a:buChar char="•"/>
            </a:pPr>
            <a:r>
              <a:rPr lang="en-US" dirty="0" smtClean="0">
                <a:latin typeface="Palatino" pitchFamily="-84" charset="0"/>
                <a:ea typeface="MS PGothic" pitchFamily="34" charset="-128"/>
                <a:sym typeface="Palatino" pitchFamily="-84" charset="0"/>
              </a:rPr>
              <a:t>Advocate </a:t>
            </a:r>
            <a:r>
              <a:rPr lang="en-US" dirty="0">
                <a:latin typeface="Palatino" pitchFamily="-84" charset="0"/>
                <a:ea typeface="MS PGothic" pitchFamily="34" charset="-128"/>
                <a:sym typeface="Palatino" pitchFamily="-84" charset="0"/>
              </a:rPr>
              <a:t>for 7,000 graduate/professional </a:t>
            </a:r>
            <a:r>
              <a:rPr lang="en-US" dirty="0" smtClean="0">
                <a:latin typeface="Palatino" pitchFamily="-84" charset="0"/>
                <a:ea typeface="MS PGothic" pitchFamily="34" charset="-128"/>
                <a:sym typeface="Palatino" pitchFamily="-84" charset="0"/>
              </a:rPr>
              <a:t>students</a:t>
            </a:r>
          </a:p>
          <a:p>
            <a:pPr marL="1371600" lvl="2" indent="-457200" algn="l">
              <a:buSzPct val="85000"/>
              <a:buFont typeface="Palatino" pitchFamily="-84" charset="0"/>
              <a:buChar char="•"/>
            </a:pPr>
            <a:r>
              <a:rPr lang="en-US" dirty="0" smtClean="0">
                <a:latin typeface="Palatino" pitchFamily="-84" charset="0"/>
                <a:ea typeface="MS PGothic" pitchFamily="34" charset="-128"/>
                <a:sym typeface="Palatino" pitchFamily="-84" charset="0"/>
              </a:rPr>
              <a:t>Graduate </a:t>
            </a:r>
            <a:r>
              <a:rPr lang="en-US" dirty="0">
                <a:latin typeface="Palatino" pitchFamily="-84" charset="0"/>
                <a:ea typeface="MS PGothic" pitchFamily="34" charset="-128"/>
                <a:sym typeface="Palatino" pitchFamily="-84" charset="0"/>
              </a:rPr>
              <a:t>school: </a:t>
            </a:r>
            <a:r>
              <a:rPr lang="en-US" dirty="0" smtClean="0">
                <a:latin typeface="Palatino" pitchFamily="-84" charset="0"/>
                <a:ea typeface="MS PGothic" pitchFamily="34" charset="-128"/>
                <a:sym typeface="Palatino" pitchFamily="-84" charset="0"/>
              </a:rPr>
              <a:t>5,174</a:t>
            </a:r>
          </a:p>
          <a:p>
            <a:pPr marL="1371600" lvl="2" indent="-457200" algn="l">
              <a:buSzPct val="85000"/>
              <a:buFont typeface="Palatino" pitchFamily="-84" charset="0"/>
              <a:buChar char="•"/>
            </a:pPr>
            <a:r>
              <a:rPr lang="en-US" dirty="0" smtClean="0">
                <a:latin typeface="Palatino" pitchFamily="-84" charset="0"/>
                <a:ea typeface="MS PGothic" pitchFamily="34" charset="-128"/>
                <a:sym typeface="Palatino" pitchFamily="-84" charset="0"/>
              </a:rPr>
              <a:t>Professional </a:t>
            </a:r>
            <a:r>
              <a:rPr lang="en-US" dirty="0">
                <a:latin typeface="Palatino" pitchFamily="-84" charset="0"/>
                <a:ea typeface="MS PGothic" pitchFamily="34" charset="-128"/>
                <a:sym typeface="Palatino" pitchFamily="-84" charset="0"/>
              </a:rPr>
              <a:t>schools: 1,809</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07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07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07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307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3078">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499"/>
                                          </p:stCondLst>
                                        </p:cTn>
                                        <p:tgtEl>
                                          <p:spTgt spid="3078">
                                            <p:txEl>
                                              <p:pRg st="5" end="5"/>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499"/>
                                          </p:stCondLst>
                                        </p:cTn>
                                        <p:tgtEl>
                                          <p:spTgt spid="3078">
                                            <p:txEl>
                                              <p:pRg st="6" end="6"/>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499"/>
                                          </p:stCondLst>
                                        </p:cTn>
                                        <p:tgtEl>
                                          <p:spTgt spid="3078">
                                            <p:txEl>
                                              <p:pRg st="7" end="7"/>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499"/>
                                          </p:stCondLst>
                                        </p:cTn>
                                        <p:tgtEl>
                                          <p:spTgt spid="3078">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8" grpId="0" build="p"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p:cNvSpPr>
          <p:nvPr/>
        </p:nvSpPr>
        <p:spPr bwMode="auto">
          <a:xfrm>
            <a:off x="-38100" y="0"/>
            <a:ext cx="13068300" cy="1536700"/>
          </a:xfrm>
          <a:prstGeom prst="rect">
            <a:avLst/>
          </a:prstGeom>
          <a:solidFill>
            <a:srgbClr val="B31B1B"/>
          </a:solidFill>
          <a:ln w="12700">
            <a:noFill/>
            <a:miter lim="800000"/>
            <a:headEnd/>
            <a:tailEnd/>
          </a:ln>
        </p:spPr>
        <p:txBody>
          <a:bodyPr lIns="0" tIns="0" rIns="0" bIns="0"/>
          <a:lstStyle/>
          <a:p>
            <a:endParaRPr lang="en-US"/>
          </a:p>
        </p:txBody>
      </p:sp>
      <p:pic>
        <p:nvPicPr>
          <p:cNvPr id="9219" name="Picture 3"/>
          <p:cNvPicPr>
            <a:picLocks noChangeAspect="1" noChangeArrowheads="1"/>
          </p:cNvPicPr>
          <p:nvPr/>
        </p:nvPicPr>
        <p:blipFill>
          <a:blip r:embed="rId2"/>
          <a:srcRect/>
          <a:stretch>
            <a:fillRect/>
          </a:stretch>
        </p:blipFill>
        <p:spPr bwMode="auto">
          <a:xfrm>
            <a:off x="419100" y="190500"/>
            <a:ext cx="4622800" cy="1168400"/>
          </a:xfrm>
          <a:prstGeom prst="rect">
            <a:avLst/>
          </a:prstGeom>
          <a:noFill/>
          <a:ln w="12700">
            <a:noFill/>
            <a:miter lim="800000"/>
            <a:headEnd/>
            <a:tailEnd/>
          </a:ln>
        </p:spPr>
      </p:pic>
      <p:sp>
        <p:nvSpPr>
          <p:cNvPr id="9220" name="Rectangle 4"/>
          <p:cNvSpPr>
            <a:spLocks/>
          </p:cNvSpPr>
          <p:nvPr/>
        </p:nvSpPr>
        <p:spPr bwMode="auto">
          <a:xfrm>
            <a:off x="6477000" y="209550"/>
            <a:ext cx="5956300" cy="1117600"/>
          </a:xfrm>
          <a:prstGeom prst="rect">
            <a:avLst/>
          </a:prstGeom>
          <a:noFill/>
          <a:ln w="12700">
            <a:noFill/>
            <a:miter lim="800000"/>
            <a:headEnd/>
            <a:tailEnd/>
          </a:ln>
        </p:spPr>
        <p:txBody>
          <a:bodyPr lIns="0" tIns="0" rIns="0" bIns="0" anchor="ctr"/>
          <a:lstStyle/>
          <a:p>
            <a:pPr algn="r"/>
            <a:r>
              <a:rPr lang="en-US" sz="3000">
                <a:solidFill>
                  <a:srgbClr val="FFFFFF"/>
                </a:solidFill>
                <a:latin typeface="Palatino" pitchFamily="-84" charset="0"/>
                <a:ea typeface="MS PGothic" pitchFamily="34" charset="-128"/>
                <a:sym typeface="Palatino" pitchFamily="-84" charset="0"/>
              </a:rPr>
              <a:t>Graduate &amp; Professional</a:t>
            </a:r>
          </a:p>
          <a:p>
            <a:pPr algn="r"/>
            <a:r>
              <a:rPr lang="en-US" sz="3000">
                <a:solidFill>
                  <a:srgbClr val="FFFFFF"/>
                </a:solidFill>
                <a:latin typeface="Palatino" pitchFamily="-84" charset="0"/>
                <a:ea typeface="MS PGothic" pitchFamily="34" charset="-128"/>
                <a:sym typeface="Palatino" pitchFamily="-84" charset="0"/>
              </a:rPr>
              <a:t>Student Assembly</a:t>
            </a:r>
          </a:p>
        </p:txBody>
      </p:sp>
      <p:sp>
        <p:nvSpPr>
          <p:cNvPr id="9221" name="Rectangle 5"/>
          <p:cNvSpPr>
            <a:spLocks/>
          </p:cNvSpPr>
          <p:nvPr/>
        </p:nvSpPr>
        <p:spPr bwMode="auto">
          <a:xfrm>
            <a:off x="4355252" y="1681718"/>
            <a:ext cx="4280018" cy="738664"/>
          </a:xfrm>
          <a:prstGeom prst="rect">
            <a:avLst/>
          </a:prstGeom>
          <a:noFill/>
          <a:ln w="12700">
            <a:noFill/>
            <a:miter lim="800000"/>
            <a:headEnd/>
            <a:tailEnd/>
          </a:ln>
        </p:spPr>
        <p:txBody>
          <a:bodyPr wrap="none" lIns="0" tIns="0" rIns="0" bIns="0" anchor="ctr">
            <a:spAutoFit/>
          </a:bodyPr>
          <a:lstStyle/>
          <a:p>
            <a:r>
              <a:rPr lang="en-US" sz="4800" b="1" dirty="0" smtClean="0">
                <a:latin typeface="Palatino" pitchFamily="-84" charset="0"/>
                <a:ea typeface="MS PGothic" pitchFamily="34" charset="-128"/>
                <a:sym typeface="Palatino" pitchFamily="-84" charset="0"/>
              </a:rPr>
              <a:t>The Document</a:t>
            </a:r>
            <a:endParaRPr lang="en-US" sz="4800" b="1" dirty="0">
              <a:latin typeface="Palatino" pitchFamily="-84" charset="0"/>
              <a:ea typeface="MS PGothic" pitchFamily="34" charset="-128"/>
              <a:sym typeface="Palatino" pitchFamily="-84" charset="0"/>
            </a:endParaRPr>
          </a:p>
        </p:txBody>
      </p:sp>
      <p:sp>
        <p:nvSpPr>
          <p:cNvPr id="9222" name="Rectangle 6"/>
          <p:cNvSpPr>
            <a:spLocks/>
          </p:cNvSpPr>
          <p:nvPr/>
        </p:nvSpPr>
        <p:spPr bwMode="auto">
          <a:xfrm>
            <a:off x="558800" y="5143838"/>
            <a:ext cx="6858000" cy="1559338"/>
          </a:xfrm>
          <a:prstGeom prst="rect">
            <a:avLst/>
          </a:prstGeom>
          <a:noFill/>
          <a:ln w="12700">
            <a:noFill/>
            <a:miter lim="800000"/>
            <a:headEnd/>
            <a:tailEnd/>
          </a:ln>
        </p:spPr>
        <p:txBody>
          <a:bodyPr wrap="square" lIns="0" tIns="0" rIns="0" bIns="0" anchor="ctr">
            <a:spAutoFit/>
          </a:bodyPr>
          <a:lstStyle/>
          <a:p>
            <a:pPr>
              <a:lnSpc>
                <a:spcPct val="150000"/>
              </a:lnSpc>
              <a:buSzPct val="85000"/>
            </a:pPr>
            <a:r>
              <a:rPr lang="en-US" b="1" dirty="0" smtClean="0">
                <a:latin typeface="Palatino" pitchFamily="-84" charset="0"/>
                <a:ea typeface="MS PGothic" pitchFamily="34" charset="-128"/>
                <a:sym typeface="Palatino" pitchFamily="-84" charset="0"/>
              </a:rPr>
              <a:t>http://www.cornellgpsa.com/</a:t>
            </a:r>
          </a:p>
          <a:p>
            <a:pPr>
              <a:lnSpc>
                <a:spcPct val="150000"/>
              </a:lnSpc>
              <a:buSzPct val="85000"/>
            </a:pPr>
            <a:r>
              <a:rPr lang="en-US" b="1" dirty="0" err="1" smtClean="0">
                <a:latin typeface="Palatino" pitchFamily="-84" charset="0"/>
                <a:ea typeface="MS PGothic" pitchFamily="34" charset="-128"/>
                <a:sym typeface="Palatino" pitchFamily="-84" charset="0"/>
              </a:rPr>
              <a:t>wp</a:t>
            </a:r>
            <a:r>
              <a:rPr lang="en-US" b="1" dirty="0" smtClean="0">
                <a:latin typeface="Palatino" pitchFamily="-84" charset="0"/>
                <a:ea typeface="MS PGothic" pitchFamily="34" charset="-128"/>
                <a:sym typeface="Palatino" pitchFamily="-84" charset="0"/>
              </a:rPr>
              <a:t>/grad-community-initiative/</a:t>
            </a:r>
            <a:endParaRPr lang="en-US" b="1" dirty="0">
              <a:latin typeface="Palatino" pitchFamily="-84" charset="0"/>
              <a:ea typeface="MS PGothic" pitchFamily="34" charset="-128"/>
              <a:sym typeface="Palatino" pitchFamily="-84" charset="0"/>
            </a:endParaRPr>
          </a:p>
        </p:txBody>
      </p:sp>
      <p:pic>
        <p:nvPicPr>
          <p:cNvPr id="7" name="Picture 6" descr="GPCI Cover Page.jpg"/>
          <p:cNvPicPr>
            <a:picLocks noChangeAspect="1"/>
          </p:cNvPicPr>
          <p:nvPr/>
        </p:nvPicPr>
        <p:blipFill>
          <a:blip r:embed="rId3"/>
          <a:stretch>
            <a:fillRect/>
          </a:stretch>
        </p:blipFill>
        <p:spPr>
          <a:xfrm>
            <a:off x="7645400" y="2895600"/>
            <a:ext cx="4676775" cy="6048375"/>
          </a:xfrm>
          <a:prstGeom prst="rect">
            <a:avLst/>
          </a:prstGeom>
        </p:spPr>
      </p:pic>
    </p:spTree>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p:cNvSpPr>
          <p:nvPr/>
        </p:nvSpPr>
        <p:spPr bwMode="auto">
          <a:xfrm>
            <a:off x="-38100" y="0"/>
            <a:ext cx="13068300" cy="1536700"/>
          </a:xfrm>
          <a:prstGeom prst="rect">
            <a:avLst/>
          </a:prstGeom>
          <a:solidFill>
            <a:srgbClr val="B31B1B"/>
          </a:solidFill>
          <a:ln w="12700">
            <a:noFill/>
            <a:miter lim="800000"/>
            <a:headEnd/>
            <a:tailEnd/>
          </a:ln>
        </p:spPr>
        <p:txBody>
          <a:bodyPr lIns="0" tIns="0" rIns="0" bIns="0"/>
          <a:lstStyle/>
          <a:p>
            <a:endParaRPr lang="en-US"/>
          </a:p>
        </p:txBody>
      </p:sp>
      <p:pic>
        <p:nvPicPr>
          <p:cNvPr id="5123" name="Picture 3"/>
          <p:cNvPicPr>
            <a:picLocks noChangeAspect="1" noChangeArrowheads="1"/>
          </p:cNvPicPr>
          <p:nvPr/>
        </p:nvPicPr>
        <p:blipFill>
          <a:blip r:embed="rId2"/>
          <a:srcRect/>
          <a:stretch>
            <a:fillRect/>
          </a:stretch>
        </p:blipFill>
        <p:spPr bwMode="auto">
          <a:xfrm>
            <a:off x="419100" y="190500"/>
            <a:ext cx="4622800" cy="1168400"/>
          </a:xfrm>
          <a:prstGeom prst="rect">
            <a:avLst/>
          </a:prstGeom>
          <a:noFill/>
          <a:ln w="12700">
            <a:noFill/>
            <a:miter lim="800000"/>
            <a:headEnd/>
            <a:tailEnd/>
          </a:ln>
        </p:spPr>
      </p:pic>
      <p:sp>
        <p:nvSpPr>
          <p:cNvPr id="5124" name="Rectangle 4"/>
          <p:cNvSpPr>
            <a:spLocks/>
          </p:cNvSpPr>
          <p:nvPr/>
        </p:nvSpPr>
        <p:spPr bwMode="auto">
          <a:xfrm>
            <a:off x="6477000" y="209550"/>
            <a:ext cx="5956300" cy="1117600"/>
          </a:xfrm>
          <a:prstGeom prst="rect">
            <a:avLst/>
          </a:prstGeom>
          <a:noFill/>
          <a:ln w="12700">
            <a:noFill/>
            <a:miter lim="800000"/>
            <a:headEnd/>
            <a:tailEnd/>
          </a:ln>
        </p:spPr>
        <p:txBody>
          <a:bodyPr lIns="0" tIns="0" rIns="0" bIns="0" anchor="ctr"/>
          <a:lstStyle/>
          <a:p>
            <a:pPr algn="r"/>
            <a:r>
              <a:rPr lang="en-US" sz="3000">
                <a:solidFill>
                  <a:srgbClr val="FFFFFF"/>
                </a:solidFill>
                <a:latin typeface="Palatino" pitchFamily="-84" charset="0"/>
                <a:ea typeface="MS PGothic" pitchFamily="34" charset="-128"/>
                <a:sym typeface="Palatino" pitchFamily="-84" charset="0"/>
              </a:rPr>
              <a:t>Graduate &amp; Professional</a:t>
            </a:r>
          </a:p>
          <a:p>
            <a:pPr algn="r"/>
            <a:r>
              <a:rPr lang="en-US" sz="3000">
                <a:solidFill>
                  <a:srgbClr val="FFFFFF"/>
                </a:solidFill>
                <a:latin typeface="Palatino" pitchFamily="-84" charset="0"/>
                <a:ea typeface="MS PGothic" pitchFamily="34" charset="-128"/>
                <a:sym typeface="Palatino" pitchFamily="-84" charset="0"/>
              </a:rPr>
              <a:t>Student Assembly</a:t>
            </a:r>
          </a:p>
        </p:txBody>
      </p:sp>
      <p:sp>
        <p:nvSpPr>
          <p:cNvPr id="5125" name="Rectangle 5"/>
          <p:cNvSpPr>
            <a:spLocks/>
          </p:cNvSpPr>
          <p:nvPr/>
        </p:nvSpPr>
        <p:spPr bwMode="auto">
          <a:xfrm>
            <a:off x="1168478" y="1745218"/>
            <a:ext cx="10653558" cy="738664"/>
          </a:xfrm>
          <a:prstGeom prst="rect">
            <a:avLst/>
          </a:prstGeom>
          <a:noFill/>
          <a:ln w="12700">
            <a:noFill/>
            <a:miter lim="800000"/>
            <a:headEnd/>
            <a:tailEnd/>
          </a:ln>
        </p:spPr>
        <p:txBody>
          <a:bodyPr wrap="none" lIns="0" tIns="0" rIns="0" bIns="0" anchor="ctr">
            <a:spAutoFit/>
          </a:bodyPr>
          <a:lstStyle/>
          <a:p>
            <a:r>
              <a:rPr lang="en-US" sz="4800" b="1" dirty="0">
                <a:latin typeface="Palatino" pitchFamily="-84" charset="0"/>
                <a:ea typeface="MS PGothic" pitchFamily="34" charset="-128"/>
                <a:sym typeface="Palatino" pitchFamily="-84" charset="0"/>
              </a:rPr>
              <a:t>Graduate Community </a:t>
            </a:r>
            <a:r>
              <a:rPr lang="en-US" sz="4800" b="1" dirty="0" smtClean="0">
                <a:latin typeface="Palatino" pitchFamily="-84" charset="0"/>
                <a:ea typeface="MS PGothic" pitchFamily="34" charset="-128"/>
                <a:sym typeface="Palatino" pitchFamily="-84" charset="0"/>
              </a:rPr>
              <a:t>Initiative </a:t>
            </a:r>
            <a:r>
              <a:rPr lang="en-US" sz="4800" b="1" dirty="0">
                <a:latin typeface="Palatino" pitchFamily="-84" charset="0"/>
                <a:ea typeface="MS PGothic" pitchFamily="34" charset="-128"/>
                <a:sym typeface="Palatino" pitchFamily="-84" charset="0"/>
              </a:rPr>
              <a:t>2007</a:t>
            </a:r>
          </a:p>
        </p:txBody>
      </p:sp>
      <p:sp>
        <p:nvSpPr>
          <p:cNvPr id="5126" name="Rectangle 6"/>
          <p:cNvSpPr>
            <a:spLocks/>
          </p:cNvSpPr>
          <p:nvPr/>
        </p:nvSpPr>
        <p:spPr bwMode="auto">
          <a:xfrm>
            <a:off x="419100" y="3257550"/>
            <a:ext cx="11849100" cy="5435600"/>
          </a:xfrm>
          <a:prstGeom prst="rect">
            <a:avLst/>
          </a:prstGeom>
          <a:noFill/>
          <a:ln w="12700">
            <a:noFill/>
            <a:miter lim="800000"/>
            <a:headEnd/>
            <a:tailEnd/>
          </a:ln>
        </p:spPr>
        <p:txBody>
          <a:bodyPr lIns="0" tIns="0" rIns="0" bIns="0" anchor="ctr"/>
          <a:lstStyle/>
          <a:p>
            <a:pPr algn="just"/>
            <a:r>
              <a:rPr lang="ja-JP" altLang="en-US" sz="3200">
                <a:latin typeface="Arial" pitchFamily="34" charset="0"/>
                <a:ea typeface="MS PGothic" pitchFamily="34" charset="-128"/>
                <a:sym typeface="Palatino" pitchFamily="-84" charset="0"/>
              </a:rPr>
              <a:t>“</a:t>
            </a:r>
            <a:r>
              <a:rPr lang="en-US" altLang="ja-JP" sz="3200" dirty="0">
                <a:latin typeface="Palatino" pitchFamily="-84" charset="0"/>
                <a:ea typeface="MS PGothic" pitchFamily="34" charset="-128"/>
                <a:sym typeface="Palatino" pitchFamily="-84" charset="0"/>
              </a:rPr>
              <a:t>The [GCI] is a vision presented to our University by the GPSA to address critical issues in graduate student life at Cornell. We propose that it is time for Cornell University to actively and meaningfully discuss what kind of graduate student community we would like to foster on campus. </a:t>
            </a:r>
          </a:p>
          <a:p>
            <a:pPr algn="just"/>
            <a:endParaRPr lang="en-US" sz="3200" dirty="0">
              <a:latin typeface="Palatino" pitchFamily="-84" charset="0"/>
              <a:ea typeface="MS PGothic" pitchFamily="34" charset="-128"/>
              <a:sym typeface="Palatino" pitchFamily="-84" charset="0"/>
            </a:endParaRPr>
          </a:p>
          <a:p>
            <a:pPr algn="just"/>
            <a:r>
              <a:rPr lang="en-US" sz="3200" dirty="0">
                <a:latin typeface="Palatino" pitchFamily="-84" charset="0"/>
                <a:ea typeface="MS PGothic" pitchFamily="34" charset="-128"/>
                <a:sym typeface="Palatino" pitchFamily="-84" charset="0"/>
              </a:rPr>
              <a:t>Employing an integrated and proactive approach, the Initiative brings interconnected elements together in conversation, moving away form reacting to individual problems and towards proposing innovative, global solutions.</a:t>
            </a:r>
            <a:r>
              <a:rPr lang="ja-JP" altLang="en-US" sz="3200">
                <a:latin typeface="Arial" pitchFamily="34" charset="0"/>
                <a:ea typeface="MS PGothic" pitchFamily="34" charset="-128"/>
                <a:sym typeface="Palatino" pitchFamily="-84" charset="0"/>
              </a:rPr>
              <a:t>”</a:t>
            </a:r>
            <a:endParaRPr lang="en-US" sz="3200" dirty="0">
              <a:latin typeface="Palatino" pitchFamily="-84" charset="0"/>
              <a:ea typeface="MS PGothic" pitchFamily="34" charset="-128"/>
              <a:sym typeface="Palatino" pitchFamily="-84" charset="0"/>
            </a:endParaRPr>
          </a:p>
        </p:txBody>
      </p:sp>
    </p:spTree>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p:cNvSpPr>
          <p:nvPr/>
        </p:nvSpPr>
        <p:spPr bwMode="auto">
          <a:xfrm>
            <a:off x="-38100" y="0"/>
            <a:ext cx="13068300" cy="1536700"/>
          </a:xfrm>
          <a:prstGeom prst="rect">
            <a:avLst/>
          </a:prstGeom>
          <a:solidFill>
            <a:srgbClr val="B31B1B"/>
          </a:solidFill>
          <a:ln w="12700">
            <a:noFill/>
            <a:miter lim="800000"/>
            <a:headEnd/>
            <a:tailEnd/>
          </a:ln>
        </p:spPr>
        <p:txBody>
          <a:bodyPr lIns="0" tIns="0" rIns="0" bIns="0"/>
          <a:lstStyle/>
          <a:p>
            <a:endParaRPr lang="en-US"/>
          </a:p>
        </p:txBody>
      </p:sp>
      <p:pic>
        <p:nvPicPr>
          <p:cNvPr id="9219" name="Picture 3"/>
          <p:cNvPicPr>
            <a:picLocks noChangeAspect="1" noChangeArrowheads="1"/>
          </p:cNvPicPr>
          <p:nvPr/>
        </p:nvPicPr>
        <p:blipFill>
          <a:blip r:embed="rId2"/>
          <a:srcRect/>
          <a:stretch>
            <a:fillRect/>
          </a:stretch>
        </p:blipFill>
        <p:spPr bwMode="auto">
          <a:xfrm>
            <a:off x="419100" y="190500"/>
            <a:ext cx="4622800" cy="1168400"/>
          </a:xfrm>
          <a:prstGeom prst="rect">
            <a:avLst/>
          </a:prstGeom>
          <a:noFill/>
          <a:ln w="12700">
            <a:noFill/>
            <a:miter lim="800000"/>
            <a:headEnd/>
            <a:tailEnd/>
          </a:ln>
        </p:spPr>
      </p:pic>
      <p:sp>
        <p:nvSpPr>
          <p:cNvPr id="9220" name="Rectangle 4"/>
          <p:cNvSpPr>
            <a:spLocks/>
          </p:cNvSpPr>
          <p:nvPr/>
        </p:nvSpPr>
        <p:spPr bwMode="auto">
          <a:xfrm>
            <a:off x="6477000" y="209550"/>
            <a:ext cx="5956300" cy="1117600"/>
          </a:xfrm>
          <a:prstGeom prst="rect">
            <a:avLst/>
          </a:prstGeom>
          <a:noFill/>
          <a:ln w="12700">
            <a:noFill/>
            <a:miter lim="800000"/>
            <a:headEnd/>
            <a:tailEnd/>
          </a:ln>
        </p:spPr>
        <p:txBody>
          <a:bodyPr lIns="0" tIns="0" rIns="0" bIns="0" anchor="ctr"/>
          <a:lstStyle/>
          <a:p>
            <a:pPr algn="r"/>
            <a:r>
              <a:rPr lang="en-US" sz="3000">
                <a:solidFill>
                  <a:srgbClr val="FFFFFF"/>
                </a:solidFill>
                <a:latin typeface="Palatino" pitchFamily="-84" charset="0"/>
                <a:ea typeface="MS PGothic" pitchFamily="34" charset="-128"/>
                <a:sym typeface="Palatino" pitchFamily="-84" charset="0"/>
              </a:rPr>
              <a:t>Graduate &amp; Professional</a:t>
            </a:r>
          </a:p>
          <a:p>
            <a:pPr algn="r"/>
            <a:r>
              <a:rPr lang="en-US" sz="3000">
                <a:solidFill>
                  <a:srgbClr val="FFFFFF"/>
                </a:solidFill>
                <a:latin typeface="Palatino" pitchFamily="-84" charset="0"/>
                <a:ea typeface="MS PGothic" pitchFamily="34" charset="-128"/>
                <a:sym typeface="Palatino" pitchFamily="-84" charset="0"/>
              </a:rPr>
              <a:t>Student Assembly</a:t>
            </a:r>
          </a:p>
        </p:txBody>
      </p:sp>
      <p:sp>
        <p:nvSpPr>
          <p:cNvPr id="9221" name="Rectangle 5"/>
          <p:cNvSpPr>
            <a:spLocks/>
          </p:cNvSpPr>
          <p:nvPr/>
        </p:nvSpPr>
        <p:spPr bwMode="auto">
          <a:xfrm>
            <a:off x="4662225" y="1681718"/>
            <a:ext cx="3666068" cy="738664"/>
          </a:xfrm>
          <a:prstGeom prst="rect">
            <a:avLst/>
          </a:prstGeom>
          <a:noFill/>
          <a:ln w="12700">
            <a:noFill/>
            <a:miter lim="800000"/>
            <a:headEnd/>
            <a:tailEnd/>
          </a:ln>
        </p:spPr>
        <p:txBody>
          <a:bodyPr wrap="none" lIns="0" tIns="0" rIns="0" bIns="0" anchor="ctr">
            <a:spAutoFit/>
          </a:bodyPr>
          <a:lstStyle/>
          <a:p>
            <a:r>
              <a:rPr lang="en-US" sz="4800" b="1" dirty="0" smtClean="0">
                <a:latin typeface="Palatino" pitchFamily="-84" charset="0"/>
                <a:ea typeface="MS PGothic" pitchFamily="34" charset="-128"/>
                <a:sym typeface="Palatino" pitchFamily="-84" charset="0"/>
              </a:rPr>
              <a:t>The Process</a:t>
            </a:r>
            <a:endParaRPr lang="en-US" sz="4800" b="1" dirty="0">
              <a:latin typeface="Palatino" pitchFamily="-84" charset="0"/>
              <a:ea typeface="MS PGothic" pitchFamily="34" charset="-128"/>
              <a:sym typeface="Palatino" pitchFamily="-84" charset="0"/>
            </a:endParaRPr>
          </a:p>
        </p:txBody>
      </p:sp>
      <p:sp>
        <p:nvSpPr>
          <p:cNvPr id="9222" name="Rectangle 6"/>
          <p:cNvSpPr>
            <a:spLocks/>
          </p:cNvSpPr>
          <p:nvPr/>
        </p:nvSpPr>
        <p:spPr bwMode="auto">
          <a:xfrm>
            <a:off x="585414" y="2858983"/>
            <a:ext cx="11555785" cy="6129050"/>
          </a:xfrm>
          <a:prstGeom prst="rect">
            <a:avLst/>
          </a:prstGeom>
          <a:noFill/>
          <a:ln w="12700">
            <a:noFill/>
            <a:miter lim="800000"/>
            <a:headEnd/>
            <a:tailEnd/>
          </a:ln>
        </p:spPr>
        <p:txBody>
          <a:bodyPr wrap="square" lIns="0" tIns="0" rIns="0" bIns="0" anchor="ctr">
            <a:spAutoFit/>
          </a:bodyPr>
          <a:lstStyle/>
          <a:p>
            <a:pPr>
              <a:lnSpc>
                <a:spcPct val="200000"/>
              </a:lnSpc>
              <a:buSzPct val="85000"/>
            </a:pPr>
            <a:r>
              <a:rPr lang="en-US" sz="7000" b="1" i="1" dirty="0">
                <a:latin typeface="Palatino" pitchFamily="-84" charset="0"/>
                <a:ea typeface="MS PGothic" pitchFamily="34" charset="-128"/>
                <a:sym typeface="Palatino" pitchFamily="-84" charset="0"/>
              </a:rPr>
              <a:t> Collaborative</a:t>
            </a:r>
          </a:p>
          <a:p>
            <a:pPr>
              <a:lnSpc>
                <a:spcPct val="200000"/>
              </a:lnSpc>
              <a:buSzPct val="85000"/>
            </a:pPr>
            <a:r>
              <a:rPr lang="en-US" sz="7000" b="1" i="1" dirty="0">
                <a:latin typeface="Palatino" pitchFamily="-84" charset="0"/>
                <a:ea typeface="MS PGothic" pitchFamily="34" charset="-128"/>
                <a:sym typeface="Palatino" pitchFamily="-84" charset="0"/>
              </a:rPr>
              <a:t> Comprehensive</a:t>
            </a:r>
          </a:p>
          <a:p>
            <a:pPr>
              <a:lnSpc>
                <a:spcPct val="200000"/>
              </a:lnSpc>
              <a:buSzPct val="85000"/>
            </a:pPr>
            <a:r>
              <a:rPr lang="en-US" sz="7000" b="1" i="1" dirty="0">
                <a:latin typeface="Palatino" pitchFamily="-84" charset="0"/>
                <a:ea typeface="MS PGothic" pitchFamily="34" charset="-128"/>
                <a:sym typeface="Palatino" pitchFamily="-84" charset="0"/>
              </a:rPr>
              <a:t> Strategic</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9222">
                                            <p:txEl>
                                              <p:pRg st="0" end="0"/>
                                            </p:txEl>
                                          </p:spTgt>
                                        </p:tgtEl>
                                        <p:attrNameLst>
                                          <p:attrName>style.visibility</p:attrName>
                                        </p:attrNameLst>
                                      </p:cBhvr>
                                      <p:to>
                                        <p:strVal val="visible"/>
                                      </p:to>
                                    </p:set>
                                    <p:animEffect transition="in" filter="dissolve">
                                      <p:cBhvr>
                                        <p:cTn id="7" dur="500"/>
                                        <p:tgtEl>
                                          <p:spTgt spid="922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9222">
                                            <p:txEl>
                                              <p:pRg st="1" end="1"/>
                                            </p:txEl>
                                          </p:spTgt>
                                        </p:tgtEl>
                                        <p:attrNameLst>
                                          <p:attrName>style.visibility</p:attrName>
                                        </p:attrNameLst>
                                      </p:cBhvr>
                                      <p:to>
                                        <p:strVal val="visible"/>
                                      </p:to>
                                    </p:set>
                                    <p:animEffect transition="in" filter="dissolve">
                                      <p:cBhvr>
                                        <p:cTn id="12" dur="500"/>
                                        <p:tgtEl>
                                          <p:spTgt spid="922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9222">
                                            <p:txEl>
                                              <p:pRg st="2" end="2"/>
                                            </p:txEl>
                                          </p:spTgt>
                                        </p:tgtEl>
                                        <p:attrNameLst>
                                          <p:attrName>style.visibility</p:attrName>
                                        </p:attrNameLst>
                                      </p:cBhvr>
                                      <p:to>
                                        <p:strVal val="visible"/>
                                      </p:to>
                                    </p:set>
                                    <p:animEffect transition="in" filter="dissolve">
                                      <p:cBhvr>
                                        <p:cTn id="17" dur="500"/>
                                        <p:tgtEl>
                                          <p:spTgt spid="922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p:cNvSpPr>
          <p:nvPr/>
        </p:nvSpPr>
        <p:spPr bwMode="auto">
          <a:xfrm>
            <a:off x="-38100" y="0"/>
            <a:ext cx="13068300" cy="1536700"/>
          </a:xfrm>
          <a:prstGeom prst="rect">
            <a:avLst/>
          </a:prstGeom>
          <a:solidFill>
            <a:srgbClr val="B31B1B"/>
          </a:solidFill>
          <a:ln w="12700">
            <a:noFill/>
            <a:miter lim="800000"/>
            <a:headEnd/>
            <a:tailEnd/>
          </a:ln>
        </p:spPr>
        <p:txBody>
          <a:bodyPr lIns="0" tIns="0" rIns="0" bIns="0"/>
          <a:lstStyle/>
          <a:p>
            <a:endParaRPr lang="en-US"/>
          </a:p>
        </p:txBody>
      </p:sp>
      <p:pic>
        <p:nvPicPr>
          <p:cNvPr id="11267" name="Picture 3"/>
          <p:cNvPicPr>
            <a:picLocks noChangeAspect="1" noChangeArrowheads="1"/>
          </p:cNvPicPr>
          <p:nvPr/>
        </p:nvPicPr>
        <p:blipFill>
          <a:blip r:embed="rId2"/>
          <a:srcRect/>
          <a:stretch>
            <a:fillRect/>
          </a:stretch>
        </p:blipFill>
        <p:spPr bwMode="auto">
          <a:xfrm>
            <a:off x="419100" y="190500"/>
            <a:ext cx="4622800" cy="1168400"/>
          </a:xfrm>
          <a:prstGeom prst="rect">
            <a:avLst/>
          </a:prstGeom>
          <a:noFill/>
          <a:ln w="12700">
            <a:noFill/>
            <a:miter lim="800000"/>
            <a:headEnd/>
            <a:tailEnd/>
          </a:ln>
        </p:spPr>
      </p:pic>
      <p:sp>
        <p:nvSpPr>
          <p:cNvPr id="11268" name="Rectangle 4"/>
          <p:cNvSpPr>
            <a:spLocks/>
          </p:cNvSpPr>
          <p:nvPr/>
        </p:nvSpPr>
        <p:spPr bwMode="auto">
          <a:xfrm>
            <a:off x="6477000" y="209550"/>
            <a:ext cx="5956300" cy="1117600"/>
          </a:xfrm>
          <a:prstGeom prst="rect">
            <a:avLst/>
          </a:prstGeom>
          <a:noFill/>
          <a:ln w="12700">
            <a:noFill/>
            <a:miter lim="800000"/>
            <a:headEnd/>
            <a:tailEnd/>
          </a:ln>
        </p:spPr>
        <p:txBody>
          <a:bodyPr lIns="0" tIns="0" rIns="0" bIns="0" anchor="ctr"/>
          <a:lstStyle/>
          <a:p>
            <a:pPr algn="r"/>
            <a:r>
              <a:rPr lang="en-US" sz="3000">
                <a:solidFill>
                  <a:srgbClr val="FFFFFF"/>
                </a:solidFill>
                <a:latin typeface="Palatino" pitchFamily="-84" charset="0"/>
                <a:ea typeface="MS PGothic" pitchFamily="34" charset="-128"/>
                <a:sym typeface="Palatino" pitchFamily="-84" charset="0"/>
              </a:rPr>
              <a:t>Graduate &amp; Professional</a:t>
            </a:r>
          </a:p>
          <a:p>
            <a:pPr algn="r"/>
            <a:r>
              <a:rPr lang="en-US" sz="3000">
                <a:solidFill>
                  <a:srgbClr val="FFFFFF"/>
                </a:solidFill>
                <a:latin typeface="Palatino" pitchFamily="-84" charset="0"/>
                <a:ea typeface="MS PGothic" pitchFamily="34" charset="-128"/>
                <a:sym typeface="Palatino" pitchFamily="-84" charset="0"/>
              </a:rPr>
              <a:t>Student Assembly</a:t>
            </a:r>
          </a:p>
        </p:txBody>
      </p:sp>
      <p:sp>
        <p:nvSpPr>
          <p:cNvPr id="11269" name="Rectangle 5"/>
          <p:cNvSpPr>
            <a:spLocks/>
          </p:cNvSpPr>
          <p:nvPr/>
        </p:nvSpPr>
        <p:spPr bwMode="auto">
          <a:xfrm>
            <a:off x="2369921" y="1719818"/>
            <a:ext cx="8252259" cy="738664"/>
          </a:xfrm>
          <a:prstGeom prst="rect">
            <a:avLst/>
          </a:prstGeom>
          <a:noFill/>
          <a:ln w="12700">
            <a:noFill/>
            <a:miter lim="800000"/>
            <a:headEnd/>
            <a:tailEnd/>
          </a:ln>
        </p:spPr>
        <p:txBody>
          <a:bodyPr wrap="none" lIns="0" tIns="0" rIns="0" bIns="0" anchor="ctr">
            <a:spAutoFit/>
          </a:bodyPr>
          <a:lstStyle/>
          <a:p>
            <a:r>
              <a:rPr lang="en-US" sz="4800" b="1" dirty="0">
                <a:latin typeface="Palatino" pitchFamily="-84" charset="0"/>
                <a:ea typeface="MS PGothic" pitchFamily="34" charset="-128"/>
                <a:sym typeface="Palatino" pitchFamily="-84" charset="0"/>
              </a:rPr>
              <a:t>Strategic Planning for GSAs</a:t>
            </a:r>
          </a:p>
        </p:txBody>
      </p:sp>
      <p:sp>
        <p:nvSpPr>
          <p:cNvPr id="10246" name="Rectangle 6"/>
          <p:cNvSpPr>
            <a:spLocks/>
          </p:cNvSpPr>
          <p:nvPr/>
        </p:nvSpPr>
        <p:spPr bwMode="auto">
          <a:xfrm>
            <a:off x="365125" y="2800350"/>
            <a:ext cx="12522200" cy="6572250"/>
          </a:xfrm>
          <a:prstGeom prst="rect">
            <a:avLst/>
          </a:prstGeom>
          <a:noFill/>
          <a:ln w="12700">
            <a:noFill/>
            <a:miter lim="800000"/>
            <a:headEnd/>
            <a:tailEnd/>
          </a:ln>
        </p:spPr>
        <p:txBody>
          <a:bodyPr lIns="0" tIns="0" rIns="0" bIns="0" anchor="ctr"/>
          <a:lstStyle/>
          <a:p>
            <a:pPr>
              <a:buSzPct val="85000"/>
            </a:pPr>
            <a:r>
              <a:rPr lang="en-US" i="1" dirty="0" smtClean="0">
                <a:latin typeface="Palatino" pitchFamily="-84" charset="0"/>
                <a:ea typeface="MS PGothic" pitchFamily="34" charset="-128"/>
                <a:sym typeface="Palatino" pitchFamily="-84" charset="0"/>
              </a:rPr>
              <a:t>Think about your own GSA</a:t>
            </a:r>
          </a:p>
          <a:p>
            <a:pPr>
              <a:buSzPct val="85000"/>
            </a:pPr>
            <a:r>
              <a:rPr lang="en-US" dirty="0" smtClean="0">
                <a:latin typeface="Palatino" pitchFamily="-84" charset="0"/>
                <a:ea typeface="MS PGothic" pitchFamily="34" charset="-128"/>
                <a:sym typeface="Palatino" pitchFamily="-84" charset="0"/>
              </a:rPr>
              <a:t> </a:t>
            </a:r>
            <a:r>
              <a:rPr lang="en-US" b="1" dirty="0" smtClean="0">
                <a:latin typeface="Palatino" pitchFamily="-84" charset="0"/>
                <a:ea typeface="MS PGothic" pitchFamily="34" charset="-128"/>
                <a:sym typeface="Palatino" pitchFamily="-84" charset="0"/>
              </a:rPr>
              <a:t>S</a:t>
            </a:r>
            <a:r>
              <a:rPr lang="en-US" dirty="0" smtClean="0">
                <a:latin typeface="Palatino" pitchFamily="-84" charset="0"/>
                <a:ea typeface="MS PGothic" pitchFamily="34" charset="-128"/>
                <a:sym typeface="Palatino" pitchFamily="-84" charset="0"/>
              </a:rPr>
              <a:t>trengths </a:t>
            </a:r>
            <a:r>
              <a:rPr lang="en-US" b="1" dirty="0" smtClean="0">
                <a:latin typeface="Palatino" pitchFamily="-84" charset="0"/>
                <a:ea typeface="MS PGothic" pitchFamily="34" charset="-128"/>
                <a:sym typeface="Palatino" pitchFamily="-84" charset="0"/>
              </a:rPr>
              <a:t>W</a:t>
            </a:r>
            <a:r>
              <a:rPr lang="en-US" dirty="0" smtClean="0">
                <a:latin typeface="Palatino" pitchFamily="-84" charset="0"/>
                <a:ea typeface="MS PGothic" pitchFamily="34" charset="-128"/>
                <a:sym typeface="Palatino" pitchFamily="-84" charset="0"/>
              </a:rPr>
              <a:t>eaknesses </a:t>
            </a:r>
            <a:r>
              <a:rPr lang="en-US" b="1" dirty="0" smtClean="0">
                <a:latin typeface="Palatino" pitchFamily="-84" charset="0"/>
                <a:ea typeface="MS PGothic" pitchFamily="34" charset="-128"/>
                <a:sym typeface="Palatino" pitchFamily="-84" charset="0"/>
              </a:rPr>
              <a:t>O</a:t>
            </a:r>
            <a:r>
              <a:rPr lang="en-US" dirty="0" smtClean="0">
                <a:latin typeface="Palatino" pitchFamily="-84" charset="0"/>
                <a:ea typeface="MS PGothic" pitchFamily="34" charset="-128"/>
                <a:sym typeface="Palatino" pitchFamily="-84" charset="0"/>
              </a:rPr>
              <a:t>pportunities </a:t>
            </a:r>
            <a:r>
              <a:rPr lang="en-US" b="1" dirty="0" smtClean="0">
                <a:latin typeface="Palatino" pitchFamily="-84" charset="0"/>
                <a:ea typeface="MS PGothic" pitchFamily="34" charset="-128"/>
                <a:sym typeface="Palatino" pitchFamily="-84" charset="0"/>
              </a:rPr>
              <a:t>T</a:t>
            </a:r>
            <a:r>
              <a:rPr lang="en-US" dirty="0" smtClean="0">
                <a:latin typeface="Palatino" pitchFamily="-84" charset="0"/>
                <a:ea typeface="MS PGothic" pitchFamily="34" charset="-128"/>
                <a:sym typeface="Palatino" pitchFamily="-84" charset="0"/>
              </a:rPr>
              <a:t>hreats</a:t>
            </a:r>
          </a:p>
          <a:p>
            <a:pPr algn="l">
              <a:lnSpc>
                <a:spcPct val="150000"/>
              </a:lnSpc>
              <a:buSzPct val="85000"/>
              <a:buFont typeface="Palatino" pitchFamily="-84" charset="0"/>
              <a:buChar char="•"/>
            </a:pPr>
            <a:endParaRPr lang="en-US" sz="1000" dirty="0" smtClean="0">
              <a:latin typeface="Palatino" pitchFamily="-84" charset="0"/>
              <a:ea typeface="MS PGothic" pitchFamily="34" charset="-128"/>
              <a:sym typeface="Palatino" pitchFamily="-84" charset="0"/>
            </a:endParaRPr>
          </a:p>
          <a:p>
            <a:pPr algn="l">
              <a:lnSpc>
                <a:spcPct val="150000"/>
              </a:lnSpc>
              <a:buSzPct val="85000"/>
              <a:buFont typeface="Palatino" pitchFamily="-84" charset="0"/>
              <a:buChar char="•"/>
            </a:pPr>
            <a:r>
              <a:rPr lang="en-US" dirty="0" smtClean="0">
                <a:latin typeface="Palatino" pitchFamily="-84" charset="0"/>
                <a:ea typeface="MS PGothic" pitchFamily="34" charset="-128"/>
                <a:sym typeface="Palatino" pitchFamily="-84" charset="0"/>
              </a:rPr>
              <a:t> </a:t>
            </a:r>
            <a:r>
              <a:rPr lang="en-US" dirty="0">
                <a:latin typeface="Palatino" pitchFamily="-84" charset="0"/>
                <a:ea typeface="MS PGothic" pitchFamily="34" charset="-128"/>
                <a:sym typeface="Palatino" pitchFamily="-84" charset="0"/>
              </a:rPr>
              <a:t>Do you need a strategic plan?</a:t>
            </a:r>
          </a:p>
          <a:p>
            <a:pPr algn="l">
              <a:lnSpc>
                <a:spcPct val="150000"/>
              </a:lnSpc>
              <a:buSzPct val="85000"/>
              <a:buFont typeface="Palatino" pitchFamily="-84" charset="0"/>
              <a:buChar char="•"/>
            </a:pPr>
            <a:r>
              <a:rPr lang="en-US" dirty="0">
                <a:latin typeface="Palatino" pitchFamily="-84" charset="0"/>
                <a:ea typeface="MS PGothic" pitchFamily="34" charset="-128"/>
                <a:sym typeface="Palatino" pitchFamily="-84" charset="0"/>
              </a:rPr>
              <a:t> Do you have the resources?</a:t>
            </a:r>
          </a:p>
          <a:p>
            <a:pPr algn="l">
              <a:lnSpc>
                <a:spcPct val="150000"/>
              </a:lnSpc>
              <a:buSzPct val="85000"/>
              <a:buFont typeface="Palatino" pitchFamily="-84" charset="0"/>
              <a:buChar char="•"/>
            </a:pPr>
            <a:r>
              <a:rPr lang="en-US" dirty="0">
                <a:latin typeface="Palatino" pitchFamily="-84" charset="0"/>
                <a:ea typeface="MS PGothic" pitchFamily="34" charset="-128"/>
                <a:sym typeface="Palatino" pitchFamily="-84" charset="0"/>
              </a:rPr>
              <a:t> What is your vision for graduate students at your university?</a:t>
            </a:r>
          </a:p>
          <a:p>
            <a:pPr algn="l">
              <a:lnSpc>
                <a:spcPct val="150000"/>
              </a:lnSpc>
              <a:buSzPct val="85000"/>
              <a:buFont typeface="Palatino" pitchFamily="-84" charset="0"/>
              <a:buChar char="•"/>
            </a:pPr>
            <a:r>
              <a:rPr lang="en-US" dirty="0">
                <a:latin typeface="Palatino" pitchFamily="-84" charset="0"/>
                <a:ea typeface="MS PGothic" pitchFamily="34" charset="-128"/>
                <a:sym typeface="Palatino" pitchFamily="-84" charset="0"/>
              </a:rPr>
              <a:t> What are some major issues/problems/concerns?</a:t>
            </a:r>
          </a:p>
          <a:p>
            <a:pPr algn="l">
              <a:lnSpc>
                <a:spcPct val="150000"/>
              </a:lnSpc>
              <a:buSzPct val="85000"/>
              <a:buFont typeface="Palatino" pitchFamily="-84" charset="0"/>
              <a:buChar char="•"/>
            </a:pPr>
            <a:r>
              <a:rPr lang="en-US" dirty="0">
                <a:latin typeface="Palatino" pitchFamily="-84" charset="0"/>
                <a:ea typeface="MS PGothic" pitchFamily="34" charset="-128"/>
                <a:sym typeface="Palatino" pitchFamily="-84" charset="0"/>
              </a:rPr>
              <a:t> Would your administration value a strategic plan</a:t>
            </a:r>
            <a:r>
              <a:rPr lang="en-US" dirty="0" smtClean="0">
                <a:latin typeface="Palatino" pitchFamily="-84" charset="0"/>
                <a:ea typeface="MS PGothic" pitchFamily="34" charset="-128"/>
                <a:sym typeface="Palatino" pitchFamily="-84" charset="0"/>
              </a:rPr>
              <a:t>?</a:t>
            </a:r>
            <a:endParaRPr lang="en-US" dirty="0">
              <a:latin typeface="Palatino" pitchFamily="-84" charset="0"/>
              <a:ea typeface="MS PGothic" pitchFamily="34" charset="-128"/>
              <a:sym typeface="Palatino" pitchFamily="-84"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024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10246">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499"/>
                                          </p:stCondLst>
                                        </p:cTn>
                                        <p:tgtEl>
                                          <p:spTgt spid="10246">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10246">
                                            <p:txEl>
                                              <p:pRg st="4" end="4"/>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499"/>
                                          </p:stCondLst>
                                        </p:cTn>
                                        <p:tgtEl>
                                          <p:spTgt spid="10246">
                                            <p:txEl>
                                              <p:pRg st="5" end="5"/>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499"/>
                                          </p:stCondLst>
                                        </p:cTn>
                                        <p:tgtEl>
                                          <p:spTgt spid="10246">
                                            <p:txEl>
                                              <p:pRg st="6" end="6"/>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499"/>
                                          </p:stCondLst>
                                        </p:cTn>
                                        <p:tgtEl>
                                          <p:spTgt spid="1024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6" grpId="0" uiExpand="1" build="p"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p:cNvSpPr>
          <p:nvPr/>
        </p:nvSpPr>
        <p:spPr bwMode="auto">
          <a:xfrm>
            <a:off x="-38100" y="0"/>
            <a:ext cx="13068300" cy="1536700"/>
          </a:xfrm>
          <a:prstGeom prst="rect">
            <a:avLst/>
          </a:prstGeom>
          <a:solidFill>
            <a:srgbClr val="B31B1B"/>
          </a:solidFill>
          <a:ln w="12700">
            <a:noFill/>
            <a:miter lim="800000"/>
            <a:headEnd/>
            <a:tailEnd/>
          </a:ln>
        </p:spPr>
        <p:txBody>
          <a:bodyPr lIns="0" tIns="0" rIns="0" bIns="0"/>
          <a:lstStyle/>
          <a:p>
            <a:endParaRPr lang="en-US"/>
          </a:p>
        </p:txBody>
      </p:sp>
      <p:pic>
        <p:nvPicPr>
          <p:cNvPr id="8195" name="Picture 3"/>
          <p:cNvPicPr>
            <a:picLocks noChangeAspect="1" noChangeArrowheads="1"/>
          </p:cNvPicPr>
          <p:nvPr/>
        </p:nvPicPr>
        <p:blipFill>
          <a:blip r:embed="rId2"/>
          <a:srcRect/>
          <a:stretch>
            <a:fillRect/>
          </a:stretch>
        </p:blipFill>
        <p:spPr bwMode="auto">
          <a:xfrm>
            <a:off x="419100" y="190500"/>
            <a:ext cx="4622800" cy="1168400"/>
          </a:xfrm>
          <a:prstGeom prst="rect">
            <a:avLst/>
          </a:prstGeom>
          <a:noFill/>
          <a:ln w="12700">
            <a:noFill/>
            <a:miter lim="800000"/>
            <a:headEnd/>
            <a:tailEnd/>
          </a:ln>
        </p:spPr>
      </p:pic>
      <p:sp>
        <p:nvSpPr>
          <p:cNvPr id="8196" name="Rectangle 4"/>
          <p:cNvSpPr>
            <a:spLocks/>
          </p:cNvSpPr>
          <p:nvPr/>
        </p:nvSpPr>
        <p:spPr bwMode="auto">
          <a:xfrm>
            <a:off x="6477000" y="209550"/>
            <a:ext cx="5956300" cy="1117600"/>
          </a:xfrm>
          <a:prstGeom prst="rect">
            <a:avLst/>
          </a:prstGeom>
          <a:noFill/>
          <a:ln w="12700">
            <a:noFill/>
            <a:miter lim="800000"/>
            <a:headEnd/>
            <a:tailEnd/>
          </a:ln>
        </p:spPr>
        <p:txBody>
          <a:bodyPr lIns="0" tIns="0" rIns="0" bIns="0" anchor="ctr"/>
          <a:lstStyle/>
          <a:p>
            <a:pPr algn="r"/>
            <a:r>
              <a:rPr lang="en-US" sz="3000">
                <a:solidFill>
                  <a:srgbClr val="FFFFFF"/>
                </a:solidFill>
                <a:latin typeface="Palatino" pitchFamily="-84" charset="0"/>
                <a:ea typeface="MS PGothic" pitchFamily="34" charset="-128"/>
                <a:sym typeface="Palatino" pitchFamily="-84" charset="0"/>
              </a:rPr>
              <a:t>Graduate &amp; Professional</a:t>
            </a:r>
          </a:p>
          <a:p>
            <a:pPr algn="r"/>
            <a:r>
              <a:rPr lang="en-US" sz="3000">
                <a:solidFill>
                  <a:srgbClr val="FFFFFF"/>
                </a:solidFill>
                <a:latin typeface="Palatino" pitchFamily="-84" charset="0"/>
                <a:ea typeface="MS PGothic" pitchFamily="34" charset="-128"/>
                <a:sym typeface="Palatino" pitchFamily="-84" charset="0"/>
              </a:rPr>
              <a:t>Student Assembly</a:t>
            </a:r>
          </a:p>
        </p:txBody>
      </p:sp>
      <p:sp>
        <p:nvSpPr>
          <p:cNvPr id="8197" name="Rectangle 5"/>
          <p:cNvSpPr>
            <a:spLocks/>
          </p:cNvSpPr>
          <p:nvPr/>
        </p:nvSpPr>
        <p:spPr bwMode="auto">
          <a:xfrm>
            <a:off x="4006138" y="1694418"/>
            <a:ext cx="4979826" cy="738664"/>
          </a:xfrm>
          <a:prstGeom prst="rect">
            <a:avLst/>
          </a:prstGeom>
          <a:noFill/>
          <a:ln w="12700">
            <a:noFill/>
            <a:miter lim="800000"/>
            <a:headEnd/>
            <a:tailEnd/>
          </a:ln>
        </p:spPr>
        <p:txBody>
          <a:bodyPr wrap="none" lIns="0" tIns="0" rIns="0" bIns="0" anchor="ctr">
            <a:spAutoFit/>
          </a:bodyPr>
          <a:lstStyle/>
          <a:p>
            <a:r>
              <a:rPr lang="en-US" sz="4800" b="1" dirty="0">
                <a:latin typeface="Palatino" pitchFamily="-84" charset="0"/>
                <a:ea typeface="MS PGothic" pitchFamily="34" charset="-128"/>
                <a:sym typeface="Palatino" pitchFamily="-84" charset="0"/>
              </a:rPr>
              <a:t>Tasks &amp; Timeline</a:t>
            </a:r>
          </a:p>
        </p:txBody>
      </p:sp>
      <p:sp>
        <p:nvSpPr>
          <p:cNvPr id="8198" name="Rectangle 6"/>
          <p:cNvSpPr>
            <a:spLocks/>
          </p:cNvSpPr>
          <p:nvPr/>
        </p:nvSpPr>
        <p:spPr bwMode="auto">
          <a:xfrm>
            <a:off x="392112" y="2432050"/>
            <a:ext cx="11215687" cy="6635750"/>
          </a:xfrm>
          <a:prstGeom prst="rect">
            <a:avLst/>
          </a:prstGeom>
          <a:noFill/>
          <a:ln w="12700">
            <a:noFill/>
            <a:miter lim="800000"/>
            <a:headEnd/>
            <a:tailEnd/>
          </a:ln>
        </p:spPr>
        <p:txBody>
          <a:bodyPr lIns="0" tIns="0" rIns="0" bIns="0" anchor="ctr"/>
          <a:lstStyle/>
          <a:p>
            <a:pPr algn="l">
              <a:buFontTx/>
              <a:buAutoNum type="arabicPeriod"/>
            </a:pPr>
            <a:r>
              <a:rPr lang="en-US" dirty="0">
                <a:latin typeface="Palatino" pitchFamily="-84" charset="0"/>
                <a:ea typeface="MS PGothic" pitchFamily="34" charset="-128"/>
                <a:sym typeface="Palatino" pitchFamily="-84" charset="0"/>
              </a:rPr>
              <a:t> Evaluation of </a:t>
            </a:r>
            <a:r>
              <a:rPr lang="en-US" dirty="0" smtClean="0">
                <a:latin typeface="Palatino" pitchFamily="-84" charset="0"/>
                <a:ea typeface="MS PGothic" pitchFamily="34" charset="-128"/>
                <a:sym typeface="Palatino" pitchFamily="-84" charset="0"/>
              </a:rPr>
              <a:t>2007 GCI</a:t>
            </a:r>
            <a:endParaRPr lang="en-US" dirty="0">
              <a:latin typeface="Palatino" pitchFamily="-84" charset="0"/>
              <a:ea typeface="MS PGothic" pitchFamily="34" charset="-128"/>
              <a:sym typeface="Palatino" pitchFamily="-84" charset="0"/>
            </a:endParaRPr>
          </a:p>
          <a:p>
            <a:pPr algn="l">
              <a:buFontTx/>
              <a:buAutoNum type="arabicPeriod"/>
            </a:pPr>
            <a:r>
              <a:rPr lang="en-US" dirty="0">
                <a:latin typeface="Palatino" pitchFamily="-84" charset="0"/>
                <a:ea typeface="MS PGothic" pitchFamily="34" charset="-128"/>
                <a:sym typeface="Palatino" pitchFamily="-84" charset="0"/>
              </a:rPr>
              <a:t> </a:t>
            </a:r>
            <a:r>
              <a:rPr lang="ja-JP" altLang="en-US" dirty="0">
                <a:latin typeface="Arial" pitchFamily="34" charset="0"/>
                <a:ea typeface="MS PGothic" pitchFamily="34" charset="-128"/>
                <a:sym typeface="Palatino" pitchFamily="-84" charset="0"/>
              </a:rPr>
              <a:t>“</a:t>
            </a:r>
            <a:r>
              <a:rPr lang="en-US" altLang="ja-JP" dirty="0">
                <a:latin typeface="Palatino" pitchFamily="-84" charset="0"/>
                <a:ea typeface="MS PGothic" pitchFamily="34" charset="-128"/>
                <a:sym typeface="Palatino" pitchFamily="-84" charset="0"/>
              </a:rPr>
              <a:t>State of the Community</a:t>
            </a:r>
            <a:r>
              <a:rPr lang="ja-JP" altLang="en-US" dirty="0">
                <a:latin typeface="Arial" pitchFamily="34" charset="0"/>
                <a:ea typeface="MS PGothic" pitchFamily="34" charset="-128"/>
                <a:sym typeface="Palatino" pitchFamily="-84" charset="0"/>
              </a:rPr>
              <a:t>”</a:t>
            </a:r>
            <a:r>
              <a:rPr lang="en-US" altLang="ja-JP" dirty="0">
                <a:latin typeface="Palatino" pitchFamily="-84" charset="0"/>
                <a:ea typeface="MS PGothic" pitchFamily="34" charset="-128"/>
                <a:sym typeface="Palatino" pitchFamily="-84" charset="0"/>
              </a:rPr>
              <a:t> reports</a:t>
            </a:r>
          </a:p>
          <a:p>
            <a:pPr algn="l">
              <a:buFontTx/>
              <a:buAutoNum type="arabicPeriod"/>
            </a:pPr>
            <a:r>
              <a:rPr lang="en-US" dirty="0">
                <a:latin typeface="Palatino" pitchFamily="-84" charset="0"/>
                <a:ea typeface="MS PGothic" pitchFamily="34" charset="-128"/>
                <a:sym typeface="Palatino" pitchFamily="-84" charset="0"/>
              </a:rPr>
              <a:t> Town halls</a:t>
            </a:r>
            <a:r>
              <a:rPr lang="en-US" dirty="0" smtClean="0">
                <a:latin typeface="Palatino" pitchFamily="-84" charset="0"/>
                <a:ea typeface="MS PGothic" pitchFamily="34" charset="-128"/>
                <a:sym typeface="Palatino" pitchFamily="-84" charset="0"/>
              </a:rPr>
              <a:t>, </a:t>
            </a:r>
            <a:r>
              <a:rPr lang="en-US" dirty="0">
                <a:latin typeface="Palatino" pitchFamily="-84" charset="0"/>
                <a:ea typeface="MS PGothic" pitchFamily="34" charset="-128"/>
                <a:sym typeface="Palatino" pitchFamily="-84" charset="0"/>
              </a:rPr>
              <a:t>student input</a:t>
            </a:r>
          </a:p>
          <a:p>
            <a:pPr algn="l">
              <a:buFontTx/>
              <a:buAutoNum type="arabicPeriod"/>
            </a:pPr>
            <a:r>
              <a:rPr lang="en-US" dirty="0">
                <a:latin typeface="Palatino" pitchFamily="-84" charset="0"/>
                <a:ea typeface="MS PGothic" pitchFamily="34" charset="-128"/>
                <a:sym typeface="Palatino" pitchFamily="-84" charset="0"/>
              </a:rPr>
              <a:t> Meet with administrators</a:t>
            </a:r>
          </a:p>
          <a:p>
            <a:pPr algn="l">
              <a:buFontTx/>
              <a:buAutoNum type="arabicPeriod"/>
            </a:pPr>
            <a:r>
              <a:rPr lang="en-US" dirty="0">
                <a:latin typeface="Palatino" pitchFamily="-84" charset="0"/>
                <a:ea typeface="MS PGothic" pitchFamily="34" charset="-128"/>
                <a:sym typeface="Palatino" pitchFamily="-84" charset="0"/>
              </a:rPr>
              <a:t> SWOT Session</a:t>
            </a:r>
          </a:p>
          <a:p>
            <a:pPr algn="l">
              <a:buFontTx/>
              <a:buAutoNum type="arabicPeriod"/>
            </a:pPr>
            <a:r>
              <a:rPr lang="en-US" dirty="0">
                <a:latin typeface="Palatino" pitchFamily="-84" charset="0"/>
                <a:ea typeface="MS PGothic" pitchFamily="34" charset="-128"/>
                <a:sym typeface="Palatino" pitchFamily="-84" charset="0"/>
              </a:rPr>
              <a:t> Draft topic area reports</a:t>
            </a:r>
          </a:p>
          <a:p>
            <a:pPr algn="l">
              <a:buFontTx/>
              <a:buAutoNum type="arabicPeriod"/>
            </a:pPr>
            <a:r>
              <a:rPr lang="en-US" dirty="0">
                <a:latin typeface="Palatino" pitchFamily="-84" charset="0"/>
                <a:ea typeface="MS PGothic" pitchFamily="34" charset="-128"/>
                <a:sym typeface="Palatino" pitchFamily="-84" charset="0"/>
              </a:rPr>
              <a:t> Vote/formalize document</a:t>
            </a:r>
          </a:p>
          <a:p>
            <a:pPr algn="l">
              <a:buFontTx/>
              <a:buAutoNum type="arabicPeriod"/>
            </a:pPr>
            <a:r>
              <a:rPr lang="en-US" dirty="0">
                <a:latin typeface="Palatino" pitchFamily="-84" charset="0"/>
                <a:ea typeface="MS PGothic" pitchFamily="34" charset="-128"/>
                <a:sym typeface="Palatino" pitchFamily="-84" charset="0"/>
              </a:rPr>
              <a:t> Present to Cornell Board of </a:t>
            </a:r>
            <a:r>
              <a:rPr lang="en-US" dirty="0" smtClean="0">
                <a:latin typeface="Palatino" pitchFamily="-84" charset="0"/>
                <a:ea typeface="MS PGothic" pitchFamily="34" charset="-128"/>
                <a:sym typeface="Palatino" pitchFamily="-84" charset="0"/>
              </a:rPr>
              <a:t>Trustees </a:t>
            </a:r>
            <a:endParaRPr lang="en-US" dirty="0">
              <a:latin typeface="Palatino" pitchFamily="-84" charset="0"/>
              <a:ea typeface="MS PGothic" pitchFamily="34" charset="-128"/>
              <a:sym typeface="Palatino" pitchFamily="-84" charset="0"/>
            </a:endParaRPr>
          </a:p>
          <a:p>
            <a:pPr algn="l">
              <a:buFontTx/>
              <a:buAutoNum type="arabicPeriod"/>
            </a:pPr>
            <a:r>
              <a:rPr lang="en-US" dirty="0">
                <a:latin typeface="Palatino" pitchFamily="-84" charset="0"/>
                <a:ea typeface="MS PGothic" pitchFamily="34" charset="-128"/>
                <a:sym typeface="Palatino" pitchFamily="-84" charset="0"/>
              </a:rPr>
              <a:t> Create </a:t>
            </a:r>
            <a:r>
              <a:rPr lang="ja-JP" altLang="en-US" dirty="0">
                <a:latin typeface="Arial" pitchFamily="34" charset="0"/>
                <a:ea typeface="MS PGothic" pitchFamily="34" charset="-128"/>
                <a:sym typeface="Palatino" pitchFamily="-84" charset="0"/>
              </a:rPr>
              <a:t>“</a:t>
            </a:r>
            <a:r>
              <a:rPr lang="en-US" altLang="ja-JP" dirty="0">
                <a:latin typeface="Palatino" pitchFamily="-84" charset="0"/>
                <a:ea typeface="MS PGothic" pitchFamily="34" charset="-128"/>
                <a:sym typeface="Palatino" pitchFamily="-84" charset="0"/>
              </a:rPr>
              <a:t>Implementation Plan</a:t>
            </a:r>
            <a:r>
              <a:rPr lang="ja-JP" altLang="en-US" dirty="0">
                <a:latin typeface="Arial" pitchFamily="34" charset="0"/>
                <a:ea typeface="MS PGothic" pitchFamily="34" charset="-128"/>
                <a:sym typeface="Palatino" pitchFamily="-84" charset="0"/>
              </a:rPr>
              <a:t>”</a:t>
            </a:r>
            <a:endParaRPr lang="en-US" dirty="0">
              <a:latin typeface="Palatino" pitchFamily="-84" charset="0"/>
              <a:ea typeface="MS PGothic" pitchFamily="34" charset="-128"/>
              <a:sym typeface="Palatino" pitchFamily="-84" charset="0"/>
            </a:endParaRPr>
          </a:p>
        </p:txBody>
      </p:sp>
      <p:sp>
        <p:nvSpPr>
          <p:cNvPr id="8199" name="Rectangle 7"/>
          <p:cNvSpPr>
            <a:spLocks/>
          </p:cNvSpPr>
          <p:nvPr/>
        </p:nvSpPr>
        <p:spPr bwMode="auto">
          <a:xfrm>
            <a:off x="8993187" y="3276600"/>
            <a:ext cx="3681413" cy="4985980"/>
          </a:xfrm>
          <a:prstGeom prst="rect">
            <a:avLst/>
          </a:prstGeom>
          <a:noFill/>
          <a:ln w="12700">
            <a:noFill/>
            <a:miter lim="800000"/>
            <a:headEnd/>
            <a:tailEnd/>
          </a:ln>
        </p:spPr>
        <p:txBody>
          <a:bodyPr lIns="0" tIns="0" rIns="0" bIns="0" anchor="ctr">
            <a:spAutoFit/>
          </a:bodyPr>
          <a:lstStyle/>
          <a:p>
            <a:pPr algn="r"/>
            <a:r>
              <a:rPr lang="en-US" dirty="0">
                <a:latin typeface="Palatino" pitchFamily="-84" charset="0"/>
                <a:ea typeface="MS PGothic" pitchFamily="34" charset="-128"/>
                <a:sym typeface="Palatino" pitchFamily="-84" charset="0"/>
              </a:rPr>
              <a:t>Sept-Oct</a:t>
            </a:r>
          </a:p>
          <a:p>
            <a:pPr algn="r"/>
            <a:r>
              <a:rPr lang="en-US" dirty="0">
                <a:latin typeface="Palatino" pitchFamily="-84" charset="0"/>
                <a:ea typeface="MS PGothic" pitchFamily="34" charset="-128"/>
                <a:sym typeface="Palatino" pitchFamily="-84" charset="0"/>
              </a:rPr>
              <a:t>Oct</a:t>
            </a:r>
          </a:p>
          <a:p>
            <a:pPr algn="r"/>
            <a:r>
              <a:rPr lang="en-US" dirty="0">
                <a:latin typeface="Palatino" pitchFamily="-84" charset="0"/>
                <a:ea typeface="MS PGothic" pitchFamily="34" charset="-128"/>
                <a:sym typeface="Palatino" pitchFamily="-84" charset="0"/>
              </a:rPr>
              <a:t>Nov-Feb</a:t>
            </a:r>
          </a:p>
          <a:p>
            <a:pPr algn="r"/>
            <a:r>
              <a:rPr lang="en-US" dirty="0" smtClean="0">
                <a:latin typeface="Palatino" pitchFamily="-84" charset="0"/>
                <a:ea typeface="MS PGothic" pitchFamily="34" charset="-128"/>
                <a:sym typeface="Palatino" pitchFamily="-84" charset="0"/>
              </a:rPr>
              <a:t>Nov-Feb</a:t>
            </a:r>
            <a:endParaRPr lang="en-US" dirty="0">
              <a:latin typeface="Palatino" pitchFamily="-84" charset="0"/>
              <a:ea typeface="MS PGothic" pitchFamily="34" charset="-128"/>
              <a:sym typeface="Palatino" pitchFamily="-84" charset="0"/>
            </a:endParaRPr>
          </a:p>
          <a:p>
            <a:pPr algn="r"/>
            <a:r>
              <a:rPr lang="en-US" dirty="0">
                <a:latin typeface="Palatino" pitchFamily="-84" charset="0"/>
                <a:ea typeface="MS PGothic" pitchFamily="34" charset="-128"/>
                <a:sym typeface="Palatino" pitchFamily="-84" charset="0"/>
              </a:rPr>
              <a:t>Feb</a:t>
            </a:r>
          </a:p>
          <a:p>
            <a:pPr algn="r"/>
            <a:r>
              <a:rPr lang="en-US" dirty="0">
                <a:latin typeface="Palatino" pitchFamily="-84" charset="0"/>
                <a:ea typeface="MS PGothic" pitchFamily="34" charset="-128"/>
                <a:sym typeface="Palatino" pitchFamily="-84" charset="0"/>
              </a:rPr>
              <a:t>Feb-March</a:t>
            </a:r>
          </a:p>
          <a:p>
            <a:pPr algn="r"/>
            <a:r>
              <a:rPr lang="en-US" dirty="0">
                <a:latin typeface="Palatino" pitchFamily="-84" charset="0"/>
                <a:ea typeface="MS PGothic" pitchFamily="34" charset="-128"/>
                <a:sym typeface="Palatino" pitchFamily="-84" charset="0"/>
              </a:rPr>
              <a:t>March 25</a:t>
            </a:r>
          </a:p>
          <a:p>
            <a:pPr algn="r"/>
            <a:r>
              <a:rPr lang="en-US" dirty="0">
                <a:latin typeface="Palatino" pitchFamily="-84" charset="0"/>
                <a:ea typeface="MS PGothic" pitchFamily="34" charset="-128"/>
                <a:sym typeface="Palatino" pitchFamily="-84" charset="0"/>
              </a:rPr>
              <a:t>March </a:t>
            </a:r>
            <a:r>
              <a:rPr lang="en-US" dirty="0" smtClean="0">
                <a:latin typeface="Palatino" pitchFamily="-84" charset="0"/>
                <a:ea typeface="MS PGothic" pitchFamily="34" charset="-128"/>
                <a:sym typeface="Palatino" pitchFamily="-84" charset="0"/>
              </a:rPr>
              <a:t>28</a:t>
            </a:r>
          </a:p>
          <a:p>
            <a:pPr algn="r"/>
            <a:r>
              <a:rPr lang="en-US" dirty="0" smtClean="0">
                <a:latin typeface="Palatino" pitchFamily="-84" charset="0"/>
                <a:ea typeface="MS PGothic" pitchFamily="34" charset="-128"/>
                <a:sym typeface="Palatino" pitchFamily="-84" charset="0"/>
              </a:rPr>
              <a:t>April-May</a:t>
            </a:r>
            <a:endParaRPr lang="en-US" dirty="0">
              <a:latin typeface="Palatino" pitchFamily="-84" charset="0"/>
              <a:ea typeface="MS PGothic" pitchFamily="34" charset="-128"/>
              <a:sym typeface="Palatino" pitchFamily="-84" charset="0"/>
            </a:endParaRPr>
          </a:p>
        </p:txBody>
      </p:sp>
      <p:sp>
        <p:nvSpPr>
          <p:cNvPr id="8200" name="Line 8"/>
          <p:cNvSpPr>
            <a:spLocks noChangeShapeType="1"/>
          </p:cNvSpPr>
          <p:nvPr/>
        </p:nvSpPr>
        <p:spPr bwMode="auto">
          <a:xfrm flipH="1">
            <a:off x="5968999" y="3505200"/>
            <a:ext cx="4648200" cy="0"/>
          </a:xfrm>
          <a:prstGeom prst="line">
            <a:avLst/>
          </a:prstGeom>
          <a:noFill/>
          <a:ln w="25400">
            <a:solidFill>
              <a:schemeClr val="tx1"/>
            </a:solidFill>
            <a:miter lim="800000"/>
            <a:headEnd type="stealth" w="med" len="med"/>
            <a:tailEnd/>
          </a:ln>
        </p:spPr>
        <p:txBody>
          <a:bodyPr lIns="0" tIns="0" rIns="0" bIns="0"/>
          <a:lstStyle/>
          <a:p>
            <a:endParaRPr lang="en-US"/>
          </a:p>
        </p:txBody>
      </p:sp>
      <p:sp>
        <p:nvSpPr>
          <p:cNvPr id="8201" name="Line 9"/>
          <p:cNvSpPr>
            <a:spLocks noChangeShapeType="1"/>
          </p:cNvSpPr>
          <p:nvPr/>
        </p:nvSpPr>
        <p:spPr bwMode="auto">
          <a:xfrm flipH="1">
            <a:off x="7907336" y="4114800"/>
            <a:ext cx="3776664" cy="0"/>
          </a:xfrm>
          <a:prstGeom prst="line">
            <a:avLst/>
          </a:prstGeom>
          <a:noFill/>
          <a:ln w="25400">
            <a:solidFill>
              <a:schemeClr val="tx1"/>
            </a:solidFill>
            <a:miter lim="800000"/>
            <a:headEnd type="stealth" w="med" len="med"/>
            <a:tailEnd/>
          </a:ln>
        </p:spPr>
        <p:txBody>
          <a:bodyPr lIns="0" tIns="0" rIns="0" bIns="0"/>
          <a:lstStyle/>
          <a:p>
            <a:endParaRPr lang="en-US"/>
          </a:p>
        </p:txBody>
      </p:sp>
      <p:sp>
        <p:nvSpPr>
          <p:cNvPr id="8202" name="Line 10"/>
          <p:cNvSpPr>
            <a:spLocks noChangeShapeType="1"/>
          </p:cNvSpPr>
          <p:nvPr/>
        </p:nvSpPr>
        <p:spPr bwMode="auto">
          <a:xfrm flipH="1">
            <a:off x="6426200" y="5257800"/>
            <a:ext cx="4343400" cy="0"/>
          </a:xfrm>
          <a:prstGeom prst="line">
            <a:avLst/>
          </a:prstGeom>
          <a:noFill/>
          <a:ln w="25400">
            <a:solidFill>
              <a:schemeClr val="tx1"/>
            </a:solidFill>
            <a:miter lim="800000"/>
            <a:headEnd type="stealth" w="med" len="med"/>
            <a:tailEnd/>
          </a:ln>
        </p:spPr>
        <p:txBody>
          <a:bodyPr lIns="0" tIns="0" rIns="0" bIns="0"/>
          <a:lstStyle/>
          <a:p>
            <a:endParaRPr lang="en-US"/>
          </a:p>
        </p:txBody>
      </p:sp>
      <p:sp>
        <p:nvSpPr>
          <p:cNvPr id="8204" name="Line 12"/>
          <p:cNvSpPr>
            <a:spLocks noChangeShapeType="1"/>
          </p:cNvSpPr>
          <p:nvPr/>
        </p:nvSpPr>
        <p:spPr bwMode="auto">
          <a:xfrm flipH="1">
            <a:off x="6226173" y="6324600"/>
            <a:ext cx="4010026" cy="0"/>
          </a:xfrm>
          <a:prstGeom prst="line">
            <a:avLst/>
          </a:prstGeom>
          <a:noFill/>
          <a:ln w="25400">
            <a:solidFill>
              <a:schemeClr val="tx1"/>
            </a:solidFill>
            <a:miter lim="800000"/>
            <a:headEnd type="stealth" w="med" len="med"/>
            <a:tailEnd/>
          </a:ln>
        </p:spPr>
        <p:txBody>
          <a:bodyPr lIns="0" tIns="0" rIns="0" bIns="0"/>
          <a:lstStyle/>
          <a:p>
            <a:endParaRPr lang="en-US"/>
          </a:p>
        </p:txBody>
      </p:sp>
      <p:sp>
        <p:nvSpPr>
          <p:cNvPr id="8205" name="Line 13"/>
          <p:cNvSpPr>
            <a:spLocks noChangeShapeType="1"/>
          </p:cNvSpPr>
          <p:nvPr/>
        </p:nvSpPr>
        <p:spPr bwMode="auto">
          <a:xfrm flipH="1">
            <a:off x="4445000" y="5791200"/>
            <a:ext cx="7315200" cy="0"/>
          </a:xfrm>
          <a:prstGeom prst="line">
            <a:avLst/>
          </a:prstGeom>
          <a:noFill/>
          <a:ln w="25400">
            <a:solidFill>
              <a:schemeClr val="tx1"/>
            </a:solidFill>
            <a:miter lim="800000"/>
            <a:headEnd type="stealth" w="med" len="med"/>
            <a:tailEnd/>
          </a:ln>
        </p:spPr>
        <p:txBody>
          <a:bodyPr lIns="0" tIns="0" rIns="0" bIns="0"/>
          <a:lstStyle/>
          <a:p>
            <a:endParaRPr lang="en-US"/>
          </a:p>
        </p:txBody>
      </p:sp>
      <p:sp>
        <p:nvSpPr>
          <p:cNvPr id="8206" name="Line 14"/>
          <p:cNvSpPr>
            <a:spLocks noChangeShapeType="1"/>
          </p:cNvSpPr>
          <p:nvPr/>
        </p:nvSpPr>
        <p:spPr bwMode="auto">
          <a:xfrm flipH="1">
            <a:off x="6578600" y="6858000"/>
            <a:ext cx="3962400" cy="0"/>
          </a:xfrm>
          <a:prstGeom prst="line">
            <a:avLst/>
          </a:prstGeom>
          <a:noFill/>
          <a:ln w="25400">
            <a:solidFill>
              <a:schemeClr val="tx1"/>
            </a:solidFill>
            <a:miter lim="800000"/>
            <a:headEnd type="stealth" w="med" len="med"/>
            <a:tailEnd/>
          </a:ln>
        </p:spPr>
        <p:txBody>
          <a:bodyPr lIns="0" tIns="0" rIns="0" bIns="0"/>
          <a:lstStyle/>
          <a:p>
            <a:endParaRPr lang="en-US"/>
          </a:p>
        </p:txBody>
      </p:sp>
      <p:sp>
        <p:nvSpPr>
          <p:cNvPr id="8207" name="Line 15"/>
          <p:cNvSpPr>
            <a:spLocks noChangeShapeType="1"/>
          </p:cNvSpPr>
          <p:nvPr/>
        </p:nvSpPr>
        <p:spPr bwMode="auto">
          <a:xfrm flipH="1">
            <a:off x="8677274" y="7391400"/>
            <a:ext cx="1863726" cy="0"/>
          </a:xfrm>
          <a:prstGeom prst="line">
            <a:avLst/>
          </a:prstGeom>
          <a:noFill/>
          <a:ln w="25400">
            <a:solidFill>
              <a:schemeClr val="tx1"/>
            </a:solidFill>
            <a:miter lim="800000"/>
            <a:headEnd type="stealth" w="med" len="med"/>
            <a:tailEnd/>
          </a:ln>
        </p:spPr>
        <p:txBody>
          <a:bodyPr lIns="0" tIns="0" rIns="0" bIns="0"/>
          <a:lstStyle/>
          <a:p>
            <a:endParaRPr lang="en-US"/>
          </a:p>
        </p:txBody>
      </p:sp>
      <p:sp>
        <p:nvSpPr>
          <p:cNvPr id="8208" name="Line 16"/>
          <p:cNvSpPr>
            <a:spLocks noChangeShapeType="1"/>
          </p:cNvSpPr>
          <p:nvPr/>
        </p:nvSpPr>
        <p:spPr bwMode="auto">
          <a:xfrm flipH="1">
            <a:off x="7264400" y="7924800"/>
            <a:ext cx="3276600" cy="0"/>
          </a:xfrm>
          <a:prstGeom prst="line">
            <a:avLst/>
          </a:prstGeom>
          <a:noFill/>
          <a:ln w="25400">
            <a:solidFill>
              <a:schemeClr val="tx1"/>
            </a:solidFill>
            <a:miter lim="800000"/>
            <a:headEnd type="stealth" w="med" len="med"/>
            <a:tailEnd/>
          </a:ln>
        </p:spPr>
        <p:txBody>
          <a:bodyPr lIns="0" tIns="0" rIns="0" bIns="0"/>
          <a:lstStyle/>
          <a:p>
            <a:endParaRPr lang="en-US"/>
          </a:p>
        </p:txBody>
      </p:sp>
      <p:sp>
        <p:nvSpPr>
          <p:cNvPr id="18" name="Line 10"/>
          <p:cNvSpPr>
            <a:spLocks noChangeShapeType="1"/>
          </p:cNvSpPr>
          <p:nvPr/>
        </p:nvSpPr>
        <p:spPr bwMode="auto">
          <a:xfrm flipH="1">
            <a:off x="6121400" y="4648200"/>
            <a:ext cx="4648200" cy="0"/>
          </a:xfrm>
          <a:prstGeom prst="line">
            <a:avLst/>
          </a:prstGeom>
          <a:noFill/>
          <a:ln w="25400">
            <a:solidFill>
              <a:schemeClr val="tx1"/>
            </a:solidFill>
            <a:miter lim="800000"/>
            <a:headEnd type="stealth" w="med" len="med"/>
            <a:tailEnd/>
          </a:ln>
        </p:spPr>
        <p:txBody>
          <a:bodyPr lIns="0" tIns="0" rIns="0" bIns="0"/>
          <a:lstStyle/>
          <a:p>
            <a:endParaRPr lang="en-US"/>
          </a:p>
        </p:txBody>
      </p:sp>
    </p:spTree>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p:cNvSpPr>
          <p:nvPr/>
        </p:nvSpPr>
        <p:spPr bwMode="auto">
          <a:xfrm>
            <a:off x="-38100" y="0"/>
            <a:ext cx="13068300" cy="1536700"/>
          </a:xfrm>
          <a:prstGeom prst="rect">
            <a:avLst/>
          </a:prstGeom>
          <a:solidFill>
            <a:srgbClr val="B31B1B"/>
          </a:solidFill>
          <a:ln w="12700">
            <a:noFill/>
            <a:miter lim="800000"/>
            <a:headEnd/>
            <a:tailEnd/>
          </a:ln>
        </p:spPr>
        <p:txBody>
          <a:bodyPr lIns="0" tIns="0" rIns="0" bIns="0"/>
          <a:lstStyle/>
          <a:p>
            <a:endParaRPr lang="en-US"/>
          </a:p>
        </p:txBody>
      </p:sp>
      <p:pic>
        <p:nvPicPr>
          <p:cNvPr id="7171" name="Picture 3"/>
          <p:cNvPicPr>
            <a:picLocks noChangeAspect="1" noChangeArrowheads="1"/>
          </p:cNvPicPr>
          <p:nvPr/>
        </p:nvPicPr>
        <p:blipFill>
          <a:blip r:embed="rId2"/>
          <a:srcRect/>
          <a:stretch>
            <a:fillRect/>
          </a:stretch>
        </p:blipFill>
        <p:spPr bwMode="auto">
          <a:xfrm>
            <a:off x="419100" y="190500"/>
            <a:ext cx="4622800" cy="1168400"/>
          </a:xfrm>
          <a:prstGeom prst="rect">
            <a:avLst/>
          </a:prstGeom>
          <a:noFill/>
          <a:ln w="12700">
            <a:noFill/>
            <a:miter lim="800000"/>
            <a:headEnd/>
            <a:tailEnd/>
          </a:ln>
        </p:spPr>
      </p:pic>
      <p:sp>
        <p:nvSpPr>
          <p:cNvPr id="7172" name="Rectangle 4"/>
          <p:cNvSpPr>
            <a:spLocks/>
          </p:cNvSpPr>
          <p:nvPr/>
        </p:nvSpPr>
        <p:spPr bwMode="auto">
          <a:xfrm>
            <a:off x="6477000" y="209550"/>
            <a:ext cx="5956300" cy="1117600"/>
          </a:xfrm>
          <a:prstGeom prst="rect">
            <a:avLst/>
          </a:prstGeom>
          <a:noFill/>
          <a:ln w="12700">
            <a:noFill/>
            <a:miter lim="800000"/>
            <a:headEnd/>
            <a:tailEnd/>
          </a:ln>
        </p:spPr>
        <p:txBody>
          <a:bodyPr lIns="0" tIns="0" rIns="0" bIns="0" anchor="ctr"/>
          <a:lstStyle/>
          <a:p>
            <a:pPr algn="r"/>
            <a:r>
              <a:rPr lang="en-US" sz="3000">
                <a:solidFill>
                  <a:srgbClr val="FFFFFF"/>
                </a:solidFill>
                <a:latin typeface="Palatino" pitchFamily="-84" charset="0"/>
                <a:ea typeface="MS PGothic" pitchFamily="34" charset="-128"/>
                <a:sym typeface="Palatino" pitchFamily="-84" charset="0"/>
              </a:rPr>
              <a:t>Graduate &amp; Professional</a:t>
            </a:r>
          </a:p>
          <a:p>
            <a:pPr algn="r"/>
            <a:r>
              <a:rPr lang="en-US" sz="3000">
                <a:solidFill>
                  <a:srgbClr val="FFFFFF"/>
                </a:solidFill>
                <a:latin typeface="Palatino" pitchFamily="-84" charset="0"/>
                <a:ea typeface="MS PGothic" pitchFamily="34" charset="-128"/>
                <a:sym typeface="Palatino" pitchFamily="-84" charset="0"/>
              </a:rPr>
              <a:t>Student Assembly</a:t>
            </a:r>
          </a:p>
        </p:txBody>
      </p:sp>
      <p:sp>
        <p:nvSpPr>
          <p:cNvPr id="7173" name="Rectangle 5"/>
          <p:cNvSpPr>
            <a:spLocks/>
          </p:cNvSpPr>
          <p:nvPr/>
        </p:nvSpPr>
        <p:spPr bwMode="auto">
          <a:xfrm>
            <a:off x="4765424" y="1681718"/>
            <a:ext cx="3459665" cy="738664"/>
          </a:xfrm>
          <a:prstGeom prst="rect">
            <a:avLst/>
          </a:prstGeom>
          <a:noFill/>
          <a:ln w="12700">
            <a:noFill/>
            <a:miter lim="800000"/>
            <a:headEnd/>
            <a:tailEnd/>
          </a:ln>
        </p:spPr>
        <p:txBody>
          <a:bodyPr wrap="none" lIns="0" tIns="0" rIns="0" bIns="0" anchor="ctr">
            <a:spAutoFit/>
          </a:bodyPr>
          <a:lstStyle/>
          <a:p>
            <a:r>
              <a:rPr lang="en-US" sz="4800" b="1" dirty="0">
                <a:latin typeface="Palatino" pitchFamily="-84" charset="0"/>
                <a:ea typeface="MS PGothic" pitchFamily="34" charset="-128"/>
                <a:sym typeface="Palatino" pitchFamily="-84" charset="0"/>
              </a:rPr>
              <a:t>Topic Areas</a:t>
            </a:r>
          </a:p>
        </p:txBody>
      </p:sp>
      <p:sp>
        <p:nvSpPr>
          <p:cNvPr id="7174" name="Rectangle 6"/>
          <p:cNvSpPr>
            <a:spLocks/>
          </p:cNvSpPr>
          <p:nvPr/>
        </p:nvSpPr>
        <p:spPr bwMode="auto">
          <a:xfrm>
            <a:off x="482600" y="2709209"/>
            <a:ext cx="11658600" cy="6204776"/>
          </a:xfrm>
          <a:prstGeom prst="rect">
            <a:avLst/>
          </a:prstGeom>
          <a:noFill/>
          <a:ln w="12700">
            <a:noFill/>
            <a:miter lim="800000"/>
            <a:headEnd/>
            <a:tailEnd/>
          </a:ln>
        </p:spPr>
        <p:txBody>
          <a:bodyPr wrap="square" lIns="0" tIns="0" rIns="0" bIns="0" anchor="ctr">
            <a:spAutoFit/>
          </a:bodyPr>
          <a:lstStyle/>
          <a:p>
            <a:pPr>
              <a:lnSpc>
                <a:spcPct val="120000"/>
              </a:lnSpc>
              <a:buSzPct val="85000"/>
            </a:pPr>
            <a:r>
              <a:rPr lang="en-US" sz="4200" dirty="0">
                <a:latin typeface="Palatino" pitchFamily="-84" charset="0"/>
                <a:ea typeface="MS PGothic" pitchFamily="34" charset="-128"/>
                <a:sym typeface="Palatino" pitchFamily="-84" charset="0"/>
              </a:rPr>
              <a:t> Graduate &amp; Professional Student Center</a:t>
            </a:r>
          </a:p>
          <a:p>
            <a:pPr>
              <a:lnSpc>
                <a:spcPct val="120000"/>
              </a:lnSpc>
              <a:buSzPct val="85000"/>
            </a:pPr>
            <a:r>
              <a:rPr lang="en-US" sz="4200" dirty="0">
                <a:latin typeface="Palatino" pitchFamily="-84" charset="0"/>
                <a:ea typeface="MS PGothic" pitchFamily="34" charset="-128"/>
                <a:sym typeface="Palatino" pitchFamily="-84" charset="0"/>
              </a:rPr>
              <a:t> Career </a:t>
            </a:r>
            <a:r>
              <a:rPr lang="en-US" sz="4200" dirty="0" smtClean="0">
                <a:latin typeface="Palatino" pitchFamily="-84" charset="0"/>
                <a:ea typeface="MS PGothic" pitchFamily="34" charset="-128"/>
                <a:sym typeface="Palatino" pitchFamily="-84" charset="0"/>
              </a:rPr>
              <a:t>Resources</a:t>
            </a:r>
            <a:endParaRPr lang="en-US" sz="4200" dirty="0">
              <a:latin typeface="Palatino" pitchFamily="-84" charset="0"/>
              <a:ea typeface="MS PGothic" pitchFamily="34" charset="-128"/>
              <a:sym typeface="Palatino" pitchFamily="-84" charset="0"/>
            </a:endParaRPr>
          </a:p>
          <a:p>
            <a:pPr>
              <a:lnSpc>
                <a:spcPct val="120000"/>
              </a:lnSpc>
              <a:buSzPct val="85000"/>
            </a:pPr>
            <a:r>
              <a:rPr lang="en-US" sz="4200" dirty="0">
                <a:latin typeface="Palatino" pitchFamily="-84" charset="0"/>
                <a:ea typeface="MS PGothic" pitchFamily="34" charset="-128"/>
                <a:sym typeface="Palatino" pitchFamily="-84" charset="0"/>
              </a:rPr>
              <a:t> Mental Health &amp; Well-being</a:t>
            </a:r>
          </a:p>
          <a:p>
            <a:pPr>
              <a:lnSpc>
                <a:spcPct val="120000"/>
              </a:lnSpc>
              <a:buSzPct val="85000"/>
            </a:pPr>
            <a:r>
              <a:rPr lang="en-US" sz="4200" dirty="0">
                <a:latin typeface="Palatino" pitchFamily="-84" charset="0"/>
                <a:ea typeface="MS PGothic" pitchFamily="34" charset="-128"/>
                <a:sym typeface="Palatino" pitchFamily="-84" charset="0"/>
              </a:rPr>
              <a:t> Diversity &amp; International Students</a:t>
            </a:r>
          </a:p>
          <a:p>
            <a:pPr>
              <a:lnSpc>
                <a:spcPct val="120000"/>
              </a:lnSpc>
              <a:buSzPct val="85000"/>
            </a:pPr>
            <a:r>
              <a:rPr lang="en-US" sz="4200" dirty="0">
                <a:latin typeface="Palatino" pitchFamily="-84" charset="0"/>
                <a:ea typeface="MS PGothic" pitchFamily="34" charset="-128"/>
                <a:sym typeface="Palatino" pitchFamily="-84" charset="0"/>
              </a:rPr>
              <a:t> Family Services</a:t>
            </a:r>
          </a:p>
          <a:p>
            <a:pPr>
              <a:lnSpc>
                <a:spcPct val="120000"/>
              </a:lnSpc>
              <a:buSzPct val="85000"/>
            </a:pPr>
            <a:r>
              <a:rPr lang="en-US" sz="4200" dirty="0">
                <a:latin typeface="Palatino" pitchFamily="-84" charset="0"/>
                <a:ea typeface="MS PGothic" pitchFamily="34" charset="-128"/>
                <a:sym typeface="Palatino" pitchFamily="-84" charset="0"/>
              </a:rPr>
              <a:t> Housing</a:t>
            </a:r>
          </a:p>
          <a:p>
            <a:pPr>
              <a:lnSpc>
                <a:spcPct val="120000"/>
              </a:lnSpc>
              <a:buSzPct val="85000"/>
            </a:pPr>
            <a:r>
              <a:rPr lang="en-US" sz="4200" dirty="0">
                <a:latin typeface="Palatino" pitchFamily="-84" charset="0"/>
                <a:ea typeface="MS PGothic" pitchFamily="34" charset="-128"/>
                <a:sym typeface="Palatino" pitchFamily="-84" charset="0"/>
              </a:rPr>
              <a:t> Transportation</a:t>
            </a:r>
          </a:p>
          <a:p>
            <a:pPr>
              <a:lnSpc>
                <a:spcPct val="120000"/>
              </a:lnSpc>
              <a:buSzPct val="85000"/>
            </a:pPr>
            <a:r>
              <a:rPr lang="en-US" sz="4200" dirty="0">
                <a:latin typeface="Palatino" pitchFamily="-84" charset="0"/>
                <a:ea typeface="MS PGothic" pitchFamily="34" charset="-128"/>
                <a:sym typeface="Palatino" pitchFamily="-84" charset="0"/>
              </a:rPr>
              <a:t> Sense of Community</a:t>
            </a:r>
          </a:p>
        </p:txBody>
      </p:sp>
    </p:spTree>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p:cNvSpPr>
          <p:nvPr/>
        </p:nvSpPr>
        <p:spPr bwMode="auto">
          <a:xfrm>
            <a:off x="-38100" y="0"/>
            <a:ext cx="13068300" cy="1536700"/>
          </a:xfrm>
          <a:prstGeom prst="rect">
            <a:avLst/>
          </a:prstGeom>
          <a:solidFill>
            <a:srgbClr val="B31B1B"/>
          </a:solidFill>
          <a:ln w="12700">
            <a:noFill/>
            <a:miter lim="800000"/>
            <a:headEnd/>
            <a:tailEnd/>
          </a:ln>
        </p:spPr>
        <p:txBody>
          <a:bodyPr lIns="0" tIns="0" rIns="0" bIns="0"/>
          <a:lstStyle/>
          <a:p>
            <a:endParaRPr lang="en-US"/>
          </a:p>
        </p:txBody>
      </p:sp>
      <p:pic>
        <p:nvPicPr>
          <p:cNvPr id="11267" name="Picture 3"/>
          <p:cNvPicPr>
            <a:picLocks noChangeAspect="1" noChangeArrowheads="1"/>
          </p:cNvPicPr>
          <p:nvPr/>
        </p:nvPicPr>
        <p:blipFill>
          <a:blip r:embed="rId2"/>
          <a:srcRect/>
          <a:stretch>
            <a:fillRect/>
          </a:stretch>
        </p:blipFill>
        <p:spPr bwMode="auto">
          <a:xfrm>
            <a:off x="419100" y="190500"/>
            <a:ext cx="4622800" cy="1168400"/>
          </a:xfrm>
          <a:prstGeom prst="rect">
            <a:avLst/>
          </a:prstGeom>
          <a:noFill/>
          <a:ln w="12700">
            <a:noFill/>
            <a:miter lim="800000"/>
            <a:headEnd/>
            <a:tailEnd/>
          </a:ln>
        </p:spPr>
      </p:pic>
      <p:sp>
        <p:nvSpPr>
          <p:cNvPr id="11268" name="Rectangle 4"/>
          <p:cNvSpPr>
            <a:spLocks/>
          </p:cNvSpPr>
          <p:nvPr/>
        </p:nvSpPr>
        <p:spPr bwMode="auto">
          <a:xfrm>
            <a:off x="6477000" y="209550"/>
            <a:ext cx="5956300" cy="1117600"/>
          </a:xfrm>
          <a:prstGeom prst="rect">
            <a:avLst/>
          </a:prstGeom>
          <a:noFill/>
          <a:ln w="12700">
            <a:noFill/>
            <a:miter lim="800000"/>
            <a:headEnd/>
            <a:tailEnd/>
          </a:ln>
        </p:spPr>
        <p:txBody>
          <a:bodyPr lIns="0" tIns="0" rIns="0" bIns="0" anchor="ctr"/>
          <a:lstStyle/>
          <a:p>
            <a:pPr algn="r"/>
            <a:r>
              <a:rPr lang="en-US" sz="3000">
                <a:solidFill>
                  <a:srgbClr val="FFFFFF"/>
                </a:solidFill>
                <a:latin typeface="Palatino" pitchFamily="-84" charset="0"/>
                <a:ea typeface="MS PGothic" pitchFamily="34" charset="-128"/>
                <a:sym typeface="Palatino" pitchFamily="-84" charset="0"/>
              </a:rPr>
              <a:t>Graduate &amp; Professional</a:t>
            </a:r>
          </a:p>
          <a:p>
            <a:pPr algn="r"/>
            <a:r>
              <a:rPr lang="en-US" sz="3000">
                <a:solidFill>
                  <a:srgbClr val="FFFFFF"/>
                </a:solidFill>
                <a:latin typeface="Palatino" pitchFamily="-84" charset="0"/>
                <a:ea typeface="MS PGothic" pitchFamily="34" charset="-128"/>
                <a:sym typeface="Palatino" pitchFamily="-84" charset="0"/>
              </a:rPr>
              <a:t>Student Assembly</a:t>
            </a:r>
          </a:p>
        </p:txBody>
      </p:sp>
      <p:sp>
        <p:nvSpPr>
          <p:cNvPr id="10246" name="Rectangle 6"/>
          <p:cNvSpPr>
            <a:spLocks/>
          </p:cNvSpPr>
          <p:nvPr/>
        </p:nvSpPr>
        <p:spPr bwMode="auto">
          <a:xfrm>
            <a:off x="365125" y="2438400"/>
            <a:ext cx="12522200" cy="6934200"/>
          </a:xfrm>
          <a:prstGeom prst="rect">
            <a:avLst/>
          </a:prstGeom>
          <a:noFill/>
          <a:ln w="12700">
            <a:noFill/>
            <a:miter lim="800000"/>
            <a:headEnd/>
            <a:tailEnd/>
          </a:ln>
        </p:spPr>
        <p:txBody>
          <a:bodyPr lIns="0" tIns="0" rIns="0" bIns="0" anchor="ctr"/>
          <a:lstStyle/>
          <a:p>
            <a:pPr algn="l">
              <a:buSzPct val="85000"/>
            </a:pPr>
            <a:r>
              <a:rPr lang="en-US" sz="2800" i="1" dirty="0" smtClean="0"/>
              <a:t>Objective</a:t>
            </a:r>
            <a:r>
              <a:rPr lang="en-US" sz="2800" dirty="0" smtClean="0"/>
              <a:t>: </a:t>
            </a:r>
            <a:r>
              <a:rPr lang="en-US" sz="2800" dirty="0"/>
              <a:t>Support graduate students who choose to pursue non-academic </a:t>
            </a:r>
            <a:r>
              <a:rPr lang="en-US" sz="2800" dirty="0" smtClean="0"/>
              <a:t>careers</a:t>
            </a:r>
          </a:p>
          <a:p>
            <a:pPr algn="l">
              <a:buSzPct val="85000"/>
            </a:pPr>
            <a:endParaRPr lang="en-US" sz="2800" i="1" dirty="0" smtClean="0">
              <a:latin typeface="Palatino" pitchFamily="-84" charset="0"/>
              <a:ea typeface="MS PGothic" pitchFamily="34" charset="-128"/>
              <a:sym typeface="Palatino" pitchFamily="-84" charset="0"/>
            </a:endParaRPr>
          </a:p>
          <a:p>
            <a:pPr algn="l">
              <a:buSzPct val="85000"/>
            </a:pPr>
            <a:r>
              <a:rPr lang="en-US" sz="2800" i="1" dirty="0" smtClean="0">
                <a:latin typeface="Palatino" pitchFamily="-84" charset="0"/>
                <a:ea typeface="MS PGothic" pitchFamily="34" charset="-128"/>
                <a:sym typeface="Palatino" pitchFamily="-84" charset="0"/>
              </a:rPr>
              <a:t>Rationale: </a:t>
            </a:r>
            <a:r>
              <a:rPr lang="en-US" sz="2400" dirty="0"/>
              <a:t>For the last several decades, the supply of tenure-track positions has not kept pace with the number of doctorate holders produced by universities—this is especially the case in the social sciences and the humanities</a:t>
            </a:r>
            <a:r>
              <a:rPr lang="en-US" sz="2400" dirty="0" smtClean="0"/>
              <a:t>. This </a:t>
            </a:r>
            <a:r>
              <a:rPr lang="en-US" sz="2400" dirty="0"/>
              <a:t>disconnect does not result solely from macroeconomic factors, having persisted through periods of both economic expansion and contraction</a:t>
            </a:r>
            <a:r>
              <a:rPr lang="en-US" sz="2400" dirty="0" smtClean="0"/>
              <a:t>. Cornell </a:t>
            </a:r>
            <a:r>
              <a:rPr lang="en-US" sz="2400" dirty="0"/>
              <a:t>must therefore prepare its students not only for traditional academic positions, but also alternative positions within the academy (“alt-ac”) and non-academic </a:t>
            </a:r>
            <a:r>
              <a:rPr lang="en-US" sz="2400" dirty="0" smtClean="0"/>
              <a:t>positions….</a:t>
            </a:r>
          </a:p>
          <a:p>
            <a:pPr algn="l">
              <a:buSzPct val="85000"/>
            </a:pPr>
            <a:endParaRPr lang="en-US" sz="2800" i="1" dirty="0" smtClean="0">
              <a:latin typeface="Palatino" pitchFamily="-84" charset="0"/>
              <a:ea typeface="MS PGothic" pitchFamily="34" charset="-128"/>
              <a:sym typeface="Palatino" pitchFamily="-84" charset="0"/>
            </a:endParaRPr>
          </a:p>
          <a:p>
            <a:pPr algn="l"/>
            <a:r>
              <a:rPr lang="en-US" sz="2800" i="1" dirty="0" smtClean="0">
                <a:latin typeface="Palatino" pitchFamily="-84" charset="0"/>
                <a:ea typeface="MS PGothic" pitchFamily="34" charset="-128"/>
                <a:sym typeface="Palatino" pitchFamily="-84" charset="0"/>
              </a:rPr>
              <a:t>Actions</a:t>
            </a:r>
            <a:endParaRPr lang="en-US" sz="2800" dirty="0" smtClean="0"/>
          </a:p>
          <a:p>
            <a:pPr marL="514350" indent="-514350" algn="l">
              <a:buAutoNum type="alphaLcPeriod"/>
            </a:pPr>
            <a:r>
              <a:rPr lang="en-US" sz="2400" dirty="0" smtClean="0"/>
              <a:t>Encourage </a:t>
            </a:r>
            <a:r>
              <a:rPr lang="en-US" sz="2400" dirty="0"/>
              <a:t>all faculty to support students who choose to pursue non-academic careers</a:t>
            </a:r>
            <a:r>
              <a:rPr lang="en-US" sz="2400" dirty="0" smtClean="0"/>
              <a:t>. A </a:t>
            </a:r>
            <a:r>
              <a:rPr lang="en-US" sz="2400" dirty="0"/>
              <a:t>first step could be to provide Directors of Graduate Studies with more material and information concerning careers not traditionally pursued by students in their </a:t>
            </a:r>
            <a:r>
              <a:rPr lang="en-US" sz="2400" dirty="0" smtClean="0"/>
              <a:t>field.</a:t>
            </a:r>
          </a:p>
          <a:p>
            <a:pPr marL="514350" indent="-514350" algn="l">
              <a:buAutoNum type="alphaLcPeriod"/>
            </a:pPr>
            <a:r>
              <a:rPr lang="en-US" sz="2400" dirty="0" smtClean="0"/>
              <a:t>Increase </a:t>
            </a:r>
            <a:r>
              <a:rPr lang="en-US" sz="2400" dirty="0"/>
              <a:t>opportunities for networking with alumni, especially those who have </a:t>
            </a:r>
            <a:r>
              <a:rPr lang="en-US" sz="2400" dirty="0" smtClean="0"/>
              <a:t>successfully pursued </a:t>
            </a:r>
            <a:r>
              <a:rPr lang="en-US" sz="2400" dirty="0"/>
              <a:t>non-traditional career paths (see also Objective 4).</a:t>
            </a:r>
          </a:p>
          <a:p>
            <a:pPr marL="514350" indent="-514350" algn="l">
              <a:buAutoNum type="alphaLcPeriod"/>
            </a:pPr>
            <a:endParaRPr lang="en-US" sz="2400" dirty="0"/>
          </a:p>
          <a:p>
            <a:pPr algn="l">
              <a:buSzPct val="85000"/>
            </a:pPr>
            <a:endParaRPr lang="en-US" sz="2800" dirty="0">
              <a:latin typeface="Palatino" pitchFamily="-84" charset="0"/>
              <a:ea typeface="MS PGothic" pitchFamily="34" charset="-128"/>
              <a:sym typeface="Palatino" pitchFamily="-84" charset="0"/>
            </a:endParaRPr>
          </a:p>
        </p:txBody>
      </p:sp>
    </p:spTree>
    <p:extLst>
      <p:ext uri="{BB962C8B-B14F-4D97-AF65-F5344CB8AC3E}">
        <p14:creationId xmlns:p14="http://schemas.microsoft.com/office/powerpoint/2010/main" val="286724843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024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024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0246">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10246">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499"/>
                                          </p:stCondLst>
                                        </p:cTn>
                                        <p:tgtEl>
                                          <p:spTgt spid="1024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6" grpId="0" build="p" autoUpdateAnimBg="0"/>
    </p:bldLst>
  </p:timing>
</p:sld>
</file>

<file path=ppt/theme/theme1.xml><?xml version="1.0" encoding="utf-8"?>
<a:theme xmlns:a="http://schemas.openxmlformats.org/drawingml/2006/main" name="Title &amp; Subtitle">
  <a:themeElements>
    <a:clrScheme name="">
      <a:dk1>
        <a:srgbClr val="000000"/>
      </a:dk1>
      <a:lt1>
        <a:srgbClr val="FFFFFF"/>
      </a:lt1>
      <a:dk2>
        <a:srgbClr val="000000"/>
      </a:dk2>
      <a:lt2>
        <a:srgbClr val="808080"/>
      </a:lt2>
      <a:accent1>
        <a:srgbClr val="095BC4"/>
      </a:accent1>
      <a:accent2>
        <a:srgbClr val="333399"/>
      </a:accent2>
      <a:accent3>
        <a:srgbClr val="FFFFFF"/>
      </a:accent3>
      <a:accent4>
        <a:srgbClr val="000000"/>
      </a:accent4>
      <a:accent5>
        <a:srgbClr val="AAB5DE"/>
      </a:accent5>
      <a:accent6>
        <a:srgbClr val="2D2D8A"/>
      </a:accent6>
      <a:hlink>
        <a:srgbClr val="009999"/>
      </a:hlink>
      <a:folHlink>
        <a:srgbClr val="99CC00"/>
      </a:folHlink>
    </a:clrScheme>
    <a:fontScheme name="Title &amp; Subtitle">
      <a:majorFont>
        <a:latin typeface="Helvetica Light"/>
        <a:ea typeface="ヒラギノ角ゴ ProN W3"/>
        <a:cs typeface="ヒラギノ角ゴ ProN W3"/>
      </a:majorFont>
      <a:minorFont>
        <a:latin typeface="Helvetica Light"/>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95BC4"/>
        </a:solidFill>
        <a:ln>
          <a:noFill/>
        </a:ln>
        <a:effectLst/>
        <a:extLst>
          <a:ext uri="{91240B29-F687-4f45-9708-019B960494DF}">
            <a14:hiddenLine xmlns:a14="http://schemas.microsoft.com/office/drawing/2010/main" xmlns=""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a:ln>
              <a:noFill/>
            </a:ln>
            <a:solidFill>
              <a:schemeClr val="tx1"/>
            </a:solidFill>
            <a:effectLst/>
            <a:latin typeface="Helvetica Light" charset="0"/>
            <a:ea typeface="ヒラギノ角ゴ ProN W3" charset="0"/>
            <a:cs typeface="ヒラギノ角ゴ ProN W3" charset="0"/>
            <a:sym typeface="Helvetica Light" charset="0"/>
          </a:defRPr>
        </a:defPPr>
      </a:lstStyle>
    </a:spDef>
    <a:lnDef>
      <a:spPr bwMode="auto">
        <a:xfrm>
          <a:off x="0" y="0"/>
          <a:ext cx="1" cy="1"/>
        </a:xfrm>
        <a:custGeom>
          <a:avLst/>
          <a:gdLst/>
          <a:ahLst/>
          <a:cxnLst/>
          <a:rect l="0" t="0" r="0" b="0"/>
          <a:pathLst/>
        </a:custGeom>
        <a:solidFill>
          <a:srgbClr val="095BC4"/>
        </a:solidFill>
        <a:ln>
          <a:noFill/>
        </a:ln>
        <a:effectLst/>
        <a:extLst>
          <a:ext uri="{91240B29-F687-4f45-9708-019B960494DF}">
            <a14:hiddenLine xmlns:a14="http://schemas.microsoft.com/office/drawing/2010/main" xmlns=""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a:ln>
              <a:noFill/>
            </a:ln>
            <a:solidFill>
              <a:schemeClr val="tx1"/>
            </a:solidFill>
            <a:effectLst/>
            <a:latin typeface="Helvetica Light" charset="0"/>
            <a:ea typeface="ヒラギノ角ゴ ProN W3" charset="0"/>
            <a:cs typeface="ヒラギノ角ゴ ProN W3" charset="0"/>
            <a:sym typeface="Helvetica Light" charset="0"/>
          </a:defRPr>
        </a:defPPr>
      </a:lstStyle>
    </a:lnDef>
  </a:objectDefaults>
  <a:extraClrSchemeLst>
    <a:extraClrScheme>
      <a:clrScheme name="Title &amp; Subtit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964</TotalTime>
  <Pages>0</Pages>
  <Words>694</Words>
  <Characters>0</Characters>
  <Application>Microsoft Office PowerPoint</Application>
  <PresentationFormat>Custom</PresentationFormat>
  <Lines>0</Lines>
  <Paragraphs>136</Paragraphs>
  <Slides>13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MS PGothic</vt:lpstr>
      <vt:lpstr>Arial</vt:lpstr>
      <vt:lpstr>Helvetica Light</vt:lpstr>
      <vt:lpstr>Palatino</vt:lpstr>
      <vt:lpstr>Palatino Bold</vt:lpstr>
      <vt:lpstr>ヒラギノ角ゴ ProN W3</vt:lpstr>
      <vt:lpstr>Title &amp; Subtitle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Nicole</dc:creator>
  <cp:lastModifiedBy>Nicole Baran</cp:lastModifiedBy>
  <cp:revision>12</cp:revision>
  <dcterms:modified xsi:type="dcterms:W3CDTF">2013-11-09T18:01:31Z</dcterms:modified>
</cp:coreProperties>
</file>